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5" r:id="rId3"/>
    <p:sldId id="296" r:id="rId4"/>
    <p:sldId id="326" r:id="rId5"/>
    <p:sldId id="358" r:id="rId6"/>
    <p:sldId id="359" r:id="rId7"/>
    <p:sldId id="360" r:id="rId8"/>
    <p:sldId id="361" r:id="rId9"/>
    <p:sldId id="362" r:id="rId10"/>
    <p:sldId id="363" r:id="rId11"/>
    <p:sldId id="364" r:id="rId12"/>
    <p:sldId id="370" r:id="rId13"/>
    <p:sldId id="369" r:id="rId14"/>
    <p:sldId id="366" r:id="rId15"/>
    <p:sldId id="367" r:id="rId16"/>
    <p:sldId id="368" r:id="rId17"/>
    <p:sldId id="297" r:id="rId18"/>
    <p:sldId id="327" r:id="rId19"/>
    <p:sldId id="298" r:id="rId20"/>
    <p:sldId id="287" r:id="rId21"/>
    <p:sldId id="293" r:id="rId22"/>
    <p:sldId id="357" r:id="rId23"/>
    <p:sldId id="348" r:id="rId24"/>
    <p:sldId id="294" r:id="rId25"/>
    <p:sldId id="354" r:id="rId26"/>
    <p:sldId id="342" r:id="rId27"/>
    <p:sldId id="355" r:id="rId28"/>
    <p:sldId id="343" r:id="rId29"/>
    <p:sldId id="356" r:id="rId30"/>
    <p:sldId id="35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9ABB"/>
    <a:srgbClr val="27184E"/>
    <a:srgbClr val="70AD47"/>
    <a:srgbClr val="FFC000"/>
    <a:srgbClr val="7C7C7C"/>
    <a:srgbClr val="4472C4"/>
    <a:srgbClr val="ED7D31"/>
    <a:srgbClr val="3018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17" d="100"/>
          <a:sy n="117" d="100"/>
        </p:scale>
        <p:origin x="360" y="9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3EAB2-6216-4621-A058-7E5D572848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2086FE-A1F1-41BF-8FC7-9302FC3A5C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3507F7-3233-4205-A99A-03FDC5A66468}"/>
              </a:ext>
            </a:extLst>
          </p:cNvPr>
          <p:cNvSpPr>
            <a:spLocks noGrp="1"/>
          </p:cNvSpPr>
          <p:nvPr>
            <p:ph type="dt" sz="half" idx="10"/>
          </p:nvPr>
        </p:nvSpPr>
        <p:spPr/>
        <p:txBody>
          <a:bodyPr/>
          <a:lstStyle/>
          <a:p>
            <a:fld id="{0F62DCD3-D601-44B6-9821-72411602AA12}" type="datetimeFigureOut">
              <a:rPr lang="en-US" smtClean="0"/>
              <a:pPr/>
              <a:t>2/18/2022</a:t>
            </a:fld>
            <a:endParaRPr lang="en-US"/>
          </a:p>
        </p:txBody>
      </p:sp>
      <p:sp>
        <p:nvSpPr>
          <p:cNvPr id="5" name="Footer Placeholder 4">
            <a:extLst>
              <a:ext uri="{FF2B5EF4-FFF2-40B4-BE49-F238E27FC236}">
                <a16:creationId xmlns:a16="http://schemas.microsoft.com/office/drawing/2014/main" id="{21C64240-3BED-4D89-87B0-AB130F8BC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9A8BC-9A22-4F87-B4F8-78AA85706627}"/>
              </a:ext>
            </a:extLst>
          </p:cNvPr>
          <p:cNvSpPr>
            <a:spLocks noGrp="1"/>
          </p:cNvSpPr>
          <p:nvPr>
            <p:ph type="sldNum" sz="quarter" idx="12"/>
          </p:nvPr>
        </p:nvSpPr>
        <p:spPr/>
        <p:txBody>
          <a:bodyPr/>
          <a:lstStyle/>
          <a:p>
            <a:fld id="{789C65C7-EEEE-4A70-991F-12F781F2C7F1}" type="slidenum">
              <a:rPr lang="en-US" smtClean="0"/>
              <a:pPr/>
              <a:t>‹#›</a:t>
            </a:fld>
            <a:endParaRPr lang="en-US"/>
          </a:p>
        </p:txBody>
      </p:sp>
    </p:spTree>
    <p:extLst>
      <p:ext uri="{BB962C8B-B14F-4D97-AF65-F5344CB8AC3E}">
        <p14:creationId xmlns:p14="http://schemas.microsoft.com/office/powerpoint/2010/main" val="197842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3FC5-4601-4C1C-995C-41285E51E5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469B91-20C0-4E0F-8C13-DA45BB312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38B0C-91F1-46ED-9CCB-3409D49D7EE1}"/>
              </a:ext>
            </a:extLst>
          </p:cNvPr>
          <p:cNvSpPr>
            <a:spLocks noGrp="1"/>
          </p:cNvSpPr>
          <p:nvPr>
            <p:ph type="dt" sz="half" idx="10"/>
          </p:nvPr>
        </p:nvSpPr>
        <p:spPr/>
        <p:txBody>
          <a:bodyPr/>
          <a:lstStyle/>
          <a:p>
            <a:fld id="{0F62DCD3-D601-44B6-9821-72411602AA12}" type="datetimeFigureOut">
              <a:rPr lang="en-US" smtClean="0"/>
              <a:pPr/>
              <a:t>2/18/2022</a:t>
            </a:fld>
            <a:endParaRPr lang="en-US"/>
          </a:p>
        </p:txBody>
      </p:sp>
      <p:sp>
        <p:nvSpPr>
          <p:cNvPr id="5" name="Footer Placeholder 4">
            <a:extLst>
              <a:ext uri="{FF2B5EF4-FFF2-40B4-BE49-F238E27FC236}">
                <a16:creationId xmlns:a16="http://schemas.microsoft.com/office/drawing/2014/main" id="{DE141DC6-C912-47AB-86C1-2260956FD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0C119F-6343-4EFA-8DE5-70FB82BD6473}"/>
              </a:ext>
            </a:extLst>
          </p:cNvPr>
          <p:cNvSpPr>
            <a:spLocks noGrp="1"/>
          </p:cNvSpPr>
          <p:nvPr>
            <p:ph type="sldNum" sz="quarter" idx="12"/>
          </p:nvPr>
        </p:nvSpPr>
        <p:spPr/>
        <p:txBody>
          <a:bodyPr/>
          <a:lstStyle/>
          <a:p>
            <a:fld id="{789C65C7-EEEE-4A70-991F-12F781F2C7F1}" type="slidenum">
              <a:rPr lang="en-US" smtClean="0"/>
              <a:pPr/>
              <a:t>‹#›</a:t>
            </a:fld>
            <a:endParaRPr lang="en-US"/>
          </a:p>
        </p:txBody>
      </p:sp>
    </p:spTree>
    <p:extLst>
      <p:ext uri="{BB962C8B-B14F-4D97-AF65-F5344CB8AC3E}">
        <p14:creationId xmlns:p14="http://schemas.microsoft.com/office/powerpoint/2010/main" val="3475976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90409-0323-486A-9784-E52478FF29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39CF89-6F45-4328-9F07-9B52D7751A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0A30F-1696-4F95-875D-D8742AA10568}"/>
              </a:ext>
            </a:extLst>
          </p:cNvPr>
          <p:cNvSpPr>
            <a:spLocks noGrp="1"/>
          </p:cNvSpPr>
          <p:nvPr>
            <p:ph type="dt" sz="half" idx="10"/>
          </p:nvPr>
        </p:nvSpPr>
        <p:spPr/>
        <p:txBody>
          <a:bodyPr/>
          <a:lstStyle/>
          <a:p>
            <a:fld id="{0F62DCD3-D601-44B6-9821-72411602AA12}" type="datetimeFigureOut">
              <a:rPr lang="en-US" smtClean="0"/>
              <a:pPr/>
              <a:t>2/18/2022</a:t>
            </a:fld>
            <a:endParaRPr lang="en-US"/>
          </a:p>
        </p:txBody>
      </p:sp>
      <p:sp>
        <p:nvSpPr>
          <p:cNvPr id="5" name="Footer Placeholder 4">
            <a:extLst>
              <a:ext uri="{FF2B5EF4-FFF2-40B4-BE49-F238E27FC236}">
                <a16:creationId xmlns:a16="http://schemas.microsoft.com/office/drawing/2014/main" id="{13596B5A-3767-4D0A-A0BD-1A5C9956E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D0AAF0-D21F-440F-81ED-5E6EE942970B}"/>
              </a:ext>
            </a:extLst>
          </p:cNvPr>
          <p:cNvSpPr>
            <a:spLocks noGrp="1"/>
          </p:cNvSpPr>
          <p:nvPr>
            <p:ph type="sldNum" sz="quarter" idx="12"/>
          </p:nvPr>
        </p:nvSpPr>
        <p:spPr/>
        <p:txBody>
          <a:bodyPr/>
          <a:lstStyle/>
          <a:p>
            <a:fld id="{789C65C7-EEEE-4A70-991F-12F781F2C7F1}" type="slidenum">
              <a:rPr lang="en-US" smtClean="0"/>
              <a:pPr/>
              <a:t>‹#›</a:t>
            </a:fld>
            <a:endParaRPr lang="en-US"/>
          </a:p>
        </p:txBody>
      </p:sp>
    </p:spTree>
    <p:extLst>
      <p:ext uri="{BB962C8B-B14F-4D97-AF65-F5344CB8AC3E}">
        <p14:creationId xmlns:p14="http://schemas.microsoft.com/office/powerpoint/2010/main" val="629320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378F-96ED-47C5-84E9-C39BE7D06D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6E5448-DFFA-40FD-BF13-E3D35C798F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88B2E-EF46-41F2-801A-FD057F257A64}"/>
              </a:ext>
            </a:extLst>
          </p:cNvPr>
          <p:cNvSpPr>
            <a:spLocks noGrp="1"/>
          </p:cNvSpPr>
          <p:nvPr>
            <p:ph type="dt" sz="half" idx="10"/>
          </p:nvPr>
        </p:nvSpPr>
        <p:spPr/>
        <p:txBody>
          <a:bodyPr/>
          <a:lstStyle/>
          <a:p>
            <a:fld id="{0F62DCD3-D601-44B6-9821-72411602AA12}" type="datetimeFigureOut">
              <a:rPr lang="en-US" smtClean="0"/>
              <a:pPr/>
              <a:t>2/18/2022</a:t>
            </a:fld>
            <a:endParaRPr lang="en-US"/>
          </a:p>
        </p:txBody>
      </p:sp>
      <p:sp>
        <p:nvSpPr>
          <p:cNvPr id="5" name="Footer Placeholder 4">
            <a:extLst>
              <a:ext uri="{FF2B5EF4-FFF2-40B4-BE49-F238E27FC236}">
                <a16:creationId xmlns:a16="http://schemas.microsoft.com/office/drawing/2014/main" id="{41593D47-8A84-4D88-AE0B-A6089DFC7E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75B187-6FE6-47C6-A042-78FB0663DC52}"/>
              </a:ext>
            </a:extLst>
          </p:cNvPr>
          <p:cNvSpPr>
            <a:spLocks noGrp="1"/>
          </p:cNvSpPr>
          <p:nvPr>
            <p:ph type="sldNum" sz="quarter" idx="12"/>
          </p:nvPr>
        </p:nvSpPr>
        <p:spPr/>
        <p:txBody>
          <a:bodyPr/>
          <a:lstStyle/>
          <a:p>
            <a:fld id="{789C65C7-EEEE-4A70-991F-12F781F2C7F1}" type="slidenum">
              <a:rPr lang="en-US" smtClean="0"/>
              <a:pPr/>
              <a:t>‹#›</a:t>
            </a:fld>
            <a:endParaRPr lang="en-US"/>
          </a:p>
        </p:txBody>
      </p:sp>
    </p:spTree>
    <p:extLst>
      <p:ext uri="{BB962C8B-B14F-4D97-AF65-F5344CB8AC3E}">
        <p14:creationId xmlns:p14="http://schemas.microsoft.com/office/powerpoint/2010/main" val="101741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6C5B-FA45-4A9B-8173-8E9E6AF315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FF51D3-1019-4CB9-A90F-D6AD8255AA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7885E-3A0D-493C-AE16-81DE4EFA297F}"/>
              </a:ext>
            </a:extLst>
          </p:cNvPr>
          <p:cNvSpPr>
            <a:spLocks noGrp="1"/>
          </p:cNvSpPr>
          <p:nvPr>
            <p:ph type="dt" sz="half" idx="10"/>
          </p:nvPr>
        </p:nvSpPr>
        <p:spPr/>
        <p:txBody>
          <a:bodyPr/>
          <a:lstStyle/>
          <a:p>
            <a:fld id="{0F62DCD3-D601-44B6-9821-72411602AA12}" type="datetimeFigureOut">
              <a:rPr lang="en-US" smtClean="0"/>
              <a:pPr/>
              <a:t>2/18/2022</a:t>
            </a:fld>
            <a:endParaRPr lang="en-US"/>
          </a:p>
        </p:txBody>
      </p:sp>
      <p:sp>
        <p:nvSpPr>
          <p:cNvPr id="5" name="Footer Placeholder 4">
            <a:extLst>
              <a:ext uri="{FF2B5EF4-FFF2-40B4-BE49-F238E27FC236}">
                <a16:creationId xmlns:a16="http://schemas.microsoft.com/office/drawing/2014/main" id="{80C7F597-D5CB-4673-8ACA-0E5EC6650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91BEF-D61D-49F0-B451-A6A86F7B80BC}"/>
              </a:ext>
            </a:extLst>
          </p:cNvPr>
          <p:cNvSpPr>
            <a:spLocks noGrp="1"/>
          </p:cNvSpPr>
          <p:nvPr>
            <p:ph type="sldNum" sz="quarter" idx="12"/>
          </p:nvPr>
        </p:nvSpPr>
        <p:spPr/>
        <p:txBody>
          <a:bodyPr/>
          <a:lstStyle/>
          <a:p>
            <a:fld id="{789C65C7-EEEE-4A70-991F-12F781F2C7F1}" type="slidenum">
              <a:rPr lang="en-US" smtClean="0"/>
              <a:pPr/>
              <a:t>‹#›</a:t>
            </a:fld>
            <a:endParaRPr lang="en-US"/>
          </a:p>
        </p:txBody>
      </p:sp>
    </p:spTree>
    <p:extLst>
      <p:ext uri="{BB962C8B-B14F-4D97-AF65-F5344CB8AC3E}">
        <p14:creationId xmlns:p14="http://schemas.microsoft.com/office/powerpoint/2010/main" val="23979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2584-46E2-4697-9DDC-56DBCA6B6D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4041A3-5FA7-4B12-A5C5-7F3653320B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94FBAA-1D20-40F8-80B8-D4E1D0C021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483CA6-3F48-49F1-AA8A-07B0F7FF9F7B}"/>
              </a:ext>
            </a:extLst>
          </p:cNvPr>
          <p:cNvSpPr>
            <a:spLocks noGrp="1"/>
          </p:cNvSpPr>
          <p:nvPr>
            <p:ph type="dt" sz="half" idx="10"/>
          </p:nvPr>
        </p:nvSpPr>
        <p:spPr/>
        <p:txBody>
          <a:bodyPr/>
          <a:lstStyle/>
          <a:p>
            <a:fld id="{0F62DCD3-D601-44B6-9821-72411602AA12}" type="datetimeFigureOut">
              <a:rPr lang="en-US" smtClean="0"/>
              <a:pPr/>
              <a:t>2/18/2022</a:t>
            </a:fld>
            <a:endParaRPr lang="en-US"/>
          </a:p>
        </p:txBody>
      </p:sp>
      <p:sp>
        <p:nvSpPr>
          <p:cNvPr id="6" name="Footer Placeholder 5">
            <a:extLst>
              <a:ext uri="{FF2B5EF4-FFF2-40B4-BE49-F238E27FC236}">
                <a16:creationId xmlns:a16="http://schemas.microsoft.com/office/drawing/2014/main" id="{B9B3B2A2-010F-467F-A683-B0E873F18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5B158F-1D42-4FD0-AF8A-E7E84FC298E2}"/>
              </a:ext>
            </a:extLst>
          </p:cNvPr>
          <p:cNvSpPr>
            <a:spLocks noGrp="1"/>
          </p:cNvSpPr>
          <p:nvPr>
            <p:ph type="sldNum" sz="quarter" idx="12"/>
          </p:nvPr>
        </p:nvSpPr>
        <p:spPr/>
        <p:txBody>
          <a:bodyPr/>
          <a:lstStyle/>
          <a:p>
            <a:fld id="{789C65C7-EEEE-4A70-991F-12F781F2C7F1}" type="slidenum">
              <a:rPr lang="en-US" smtClean="0"/>
              <a:pPr/>
              <a:t>‹#›</a:t>
            </a:fld>
            <a:endParaRPr lang="en-US"/>
          </a:p>
        </p:txBody>
      </p:sp>
    </p:spTree>
    <p:extLst>
      <p:ext uri="{BB962C8B-B14F-4D97-AF65-F5344CB8AC3E}">
        <p14:creationId xmlns:p14="http://schemas.microsoft.com/office/powerpoint/2010/main" val="693794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1E16-7455-41AE-9CF8-123ADE9B0D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D9D5B2-4C58-450B-82EA-6C9276DB9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98277E-6283-4CB3-B3EE-6CC2A8CE84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C657B3-01D7-4825-A1B9-91C648A587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0D897C-8376-4E40-B8C9-DBBA43C81F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9D0887-92D2-4BA2-BB70-810611A38B2C}"/>
              </a:ext>
            </a:extLst>
          </p:cNvPr>
          <p:cNvSpPr>
            <a:spLocks noGrp="1"/>
          </p:cNvSpPr>
          <p:nvPr>
            <p:ph type="dt" sz="half" idx="10"/>
          </p:nvPr>
        </p:nvSpPr>
        <p:spPr/>
        <p:txBody>
          <a:bodyPr/>
          <a:lstStyle/>
          <a:p>
            <a:fld id="{0F62DCD3-D601-44B6-9821-72411602AA12}" type="datetimeFigureOut">
              <a:rPr lang="en-US" smtClean="0"/>
              <a:pPr/>
              <a:t>2/18/2022</a:t>
            </a:fld>
            <a:endParaRPr lang="en-US"/>
          </a:p>
        </p:txBody>
      </p:sp>
      <p:sp>
        <p:nvSpPr>
          <p:cNvPr id="8" name="Footer Placeholder 7">
            <a:extLst>
              <a:ext uri="{FF2B5EF4-FFF2-40B4-BE49-F238E27FC236}">
                <a16:creationId xmlns:a16="http://schemas.microsoft.com/office/drawing/2014/main" id="{4B97B637-2447-44D5-B9C0-5A5DFD3EBD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0778E3-C89E-4502-94E5-BB0777660583}"/>
              </a:ext>
            </a:extLst>
          </p:cNvPr>
          <p:cNvSpPr>
            <a:spLocks noGrp="1"/>
          </p:cNvSpPr>
          <p:nvPr>
            <p:ph type="sldNum" sz="quarter" idx="12"/>
          </p:nvPr>
        </p:nvSpPr>
        <p:spPr/>
        <p:txBody>
          <a:bodyPr/>
          <a:lstStyle/>
          <a:p>
            <a:fld id="{789C65C7-EEEE-4A70-991F-12F781F2C7F1}" type="slidenum">
              <a:rPr lang="en-US" smtClean="0"/>
              <a:pPr/>
              <a:t>‹#›</a:t>
            </a:fld>
            <a:endParaRPr lang="en-US"/>
          </a:p>
        </p:txBody>
      </p:sp>
    </p:spTree>
    <p:extLst>
      <p:ext uri="{BB962C8B-B14F-4D97-AF65-F5344CB8AC3E}">
        <p14:creationId xmlns:p14="http://schemas.microsoft.com/office/powerpoint/2010/main" val="2617007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597B-80AF-471E-A7AC-70E5DF11A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2F9897-F29B-4409-BC14-06D907B68855}"/>
              </a:ext>
            </a:extLst>
          </p:cNvPr>
          <p:cNvSpPr>
            <a:spLocks noGrp="1"/>
          </p:cNvSpPr>
          <p:nvPr>
            <p:ph type="dt" sz="half" idx="10"/>
          </p:nvPr>
        </p:nvSpPr>
        <p:spPr/>
        <p:txBody>
          <a:bodyPr/>
          <a:lstStyle/>
          <a:p>
            <a:fld id="{0F62DCD3-D601-44B6-9821-72411602AA12}" type="datetimeFigureOut">
              <a:rPr lang="en-US" smtClean="0"/>
              <a:pPr/>
              <a:t>2/18/2022</a:t>
            </a:fld>
            <a:endParaRPr lang="en-US"/>
          </a:p>
        </p:txBody>
      </p:sp>
      <p:sp>
        <p:nvSpPr>
          <p:cNvPr id="4" name="Footer Placeholder 3">
            <a:extLst>
              <a:ext uri="{FF2B5EF4-FFF2-40B4-BE49-F238E27FC236}">
                <a16:creationId xmlns:a16="http://schemas.microsoft.com/office/drawing/2014/main" id="{00A1919A-628D-476D-981D-0D79D05169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5A86F7-6416-454C-BBDF-12A79E294A7D}"/>
              </a:ext>
            </a:extLst>
          </p:cNvPr>
          <p:cNvSpPr>
            <a:spLocks noGrp="1"/>
          </p:cNvSpPr>
          <p:nvPr>
            <p:ph type="sldNum" sz="quarter" idx="12"/>
          </p:nvPr>
        </p:nvSpPr>
        <p:spPr/>
        <p:txBody>
          <a:bodyPr/>
          <a:lstStyle/>
          <a:p>
            <a:fld id="{789C65C7-EEEE-4A70-991F-12F781F2C7F1}" type="slidenum">
              <a:rPr lang="en-US" smtClean="0"/>
              <a:pPr/>
              <a:t>‹#›</a:t>
            </a:fld>
            <a:endParaRPr lang="en-US"/>
          </a:p>
        </p:txBody>
      </p:sp>
    </p:spTree>
    <p:extLst>
      <p:ext uri="{BB962C8B-B14F-4D97-AF65-F5344CB8AC3E}">
        <p14:creationId xmlns:p14="http://schemas.microsoft.com/office/powerpoint/2010/main" val="34573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9CD47-F8C9-48A0-98B3-6E2214801534}"/>
              </a:ext>
            </a:extLst>
          </p:cNvPr>
          <p:cNvSpPr>
            <a:spLocks noGrp="1"/>
          </p:cNvSpPr>
          <p:nvPr>
            <p:ph type="dt" sz="half" idx="10"/>
          </p:nvPr>
        </p:nvSpPr>
        <p:spPr/>
        <p:txBody>
          <a:bodyPr/>
          <a:lstStyle/>
          <a:p>
            <a:fld id="{0F62DCD3-D601-44B6-9821-72411602AA12}" type="datetimeFigureOut">
              <a:rPr lang="en-US" smtClean="0"/>
              <a:pPr/>
              <a:t>2/18/2022</a:t>
            </a:fld>
            <a:endParaRPr lang="en-US"/>
          </a:p>
        </p:txBody>
      </p:sp>
      <p:sp>
        <p:nvSpPr>
          <p:cNvPr id="3" name="Footer Placeholder 2">
            <a:extLst>
              <a:ext uri="{FF2B5EF4-FFF2-40B4-BE49-F238E27FC236}">
                <a16:creationId xmlns:a16="http://schemas.microsoft.com/office/drawing/2014/main" id="{D2B6EBD5-70EE-4191-9F20-88334C8E48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5E0AD2-0DF1-4E04-9E2A-7F62B53FAAD8}"/>
              </a:ext>
            </a:extLst>
          </p:cNvPr>
          <p:cNvSpPr>
            <a:spLocks noGrp="1"/>
          </p:cNvSpPr>
          <p:nvPr>
            <p:ph type="sldNum" sz="quarter" idx="12"/>
          </p:nvPr>
        </p:nvSpPr>
        <p:spPr/>
        <p:txBody>
          <a:bodyPr/>
          <a:lstStyle/>
          <a:p>
            <a:fld id="{789C65C7-EEEE-4A70-991F-12F781F2C7F1}" type="slidenum">
              <a:rPr lang="en-US" smtClean="0"/>
              <a:pPr/>
              <a:t>‹#›</a:t>
            </a:fld>
            <a:endParaRPr lang="en-US"/>
          </a:p>
        </p:txBody>
      </p:sp>
    </p:spTree>
    <p:extLst>
      <p:ext uri="{BB962C8B-B14F-4D97-AF65-F5344CB8AC3E}">
        <p14:creationId xmlns:p14="http://schemas.microsoft.com/office/powerpoint/2010/main" val="98305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2BC0-FDCA-419E-99F2-56B148F6D6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BC580D-31BB-4879-8825-BDB29B1CA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3F1B14-4F4C-48A9-B14B-4D5646837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1E3A7A-0FEB-4DC7-895D-5F797E73B5A5}"/>
              </a:ext>
            </a:extLst>
          </p:cNvPr>
          <p:cNvSpPr>
            <a:spLocks noGrp="1"/>
          </p:cNvSpPr>
          <p:nvPr>
            <p:ph type="dt" sz="half" idx="10"/>
          </p:nvPr>
        </p:nvSpPr>
        <p:spPr/>
        <p:txBody>
          <a:bodyPr/>
          <a:lstStyle/>
          <a:p>
            <a:fld id="{0F62DCD3-D601-44B6-9821-72411602AA12}" type="datetimeFigureOut">
              <a:rPr lang="en-US" smtClean="0"/>
              <a:pPr/>
              <a:t>2/18/2022</a:t>
            </a:fld>
            <a:endParaRPr lang="en-US"/>
          </a:p>
        </p:txBody>
      </p:sp>
      <p:sp>
        <p:nvSpPr>
          <p:cNvPr id="6" name="Footer Placeholder 5">
            <a:extLst>
              <a:ext uri="{FF2B5EF4-FFF2-40B4-BE49-F238E27FC236}">
                <a16:creationId xmlns:a16="http://schemas.microsoft.com/office/drawing/2014/main" id="{9212D879-0CE4-466C-B1E3-0629943FA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F5E93E-828F-4913-9F8A-8D61BD8BB896}"/>
              </a:ext>
            </a:extLst>
          </p:cNvPr>
          <p:cNvSpPr>
            <a:spLocks noGrp="1"/>
          </p:cNvSpPr>
          <p:nvPr>
            <p:ph type="sldNum" sz="quarter" idx="12"/>
          </p:nvPr>
        </p:nvSpPr>
        <p:spPr/>
        <p:txBody>
          <a:bodyPr/>
          <a:lstStyle/>
          <a:p>
            <a:fld id="{789C65C7-EEEE-4A70-991F-12F781F2C7F1}" type="slidenum">
              <a:rPr lang="en-US" smtClean="0"/>
              <a:pPr/>
              <a:t>‹#›</a:t>
            </a:fld>
            <a:endParaRPr lang="en-US"/>
          </a:p>
        </p:txBody>
      </p:sp>
    </p:spTree>
    <p:extLst>
      <p:ext uri="{BB962C8B-B14F-4D97-AF65-F5344CB8AC3E}">
        <p14:creationId xmlns:p14="http://schemas.microsoft.com/office/powerpoint/2010/main" val="3715780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E6EA-B4A1-41E8-A158-68E17003D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94A8AA-015A-4532-BB1C-2D207777A3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4D76AF-FA9B-4521-A3CC-7D4DCC7DC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96D115-4706-4CE2-917D-B27535B908D3}"/>
              </a:ext>
            </a:extLst>
          </p:cNvPr>
          <p:cNvSpPr>
            <a:spLocks noGrp="1"/>
          </p:cNvSpPr>
          <p:nvPr>
            <p:ph type="dt" sz="half" idx="10"/>
          </p:nvPr>
        </p:nvSpPr>
        <p:spPr/>
        <p:txBody>
          <a:bodyPr/>
          <a:lstStyle/>
          <a:p>
            <a:fld id="{0F62DCD3-D601-44B6-9821-72411602AA12}" type="datetimeFigureOut">
              <a:rPr lang="en-US" smtClean="0"/>
              <a:pPr/>
              <a:t>2/18/2022</a:t>
            </a:fld>
            <a:endParaRPr lang="en-US"/>
          </a:p>
        </p:txBody>
      </p:sp>
      <p:sp>
        <p:nvSpPr>
          <p:cNvPr id="6" name="Footer Placeholder 5">
            <a:extLst>
              <a:ext uri="{FF2B5EF4-FFF2-40B4-BE49-F238E27FC236}">
                <a16:creationId xmlns:a16="http://schemas.microsoft.com/office/drawing/2014/main" id="{2F8C4A49-2ABF-4A1E-8398-4E0DC81F5C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48BAFA-9356-49F5-957A-C922DD92FFE7}"/>
              </a:ext>
            </a:extLst>
          </p:cNvPr>
          <p:cNvSpPr>
            <a:spLocks noGrp="1"/>
          </p:cNvSpPr>
          <p:nvPr>
            <p:ph type="sldNum" sz="quarter" idx="12"/>
          </p:nvPr>
        </p:nvSpPr>
        <p:spPr/>
        <p:txBody>
          <a:bodyPr/>
          <a:lstStyle/>
          <a:p>
            <a:fld id="{789C65C7-EEEE-4A70-991F-12F781F2C7F1}" type="slidenum">
              <a:rPr lang="en-US" smtClean="0"/>
              <a:pPr/>
              <a:t>‹#›</a:t>
            </a:fld>
            <a:endParaRPr lang="en-US"/>
          </a:p>
        </p:txBody>
      </p:sp>
    </p:spTree>
    <p:extLst>
      <p:ext uri="{BB962C8B-B14F-4D97-AF65-F5344CB8AC3E}">
        <p14:creationId xmlns:p14="http://schemas.microsoft.com/office/powerpoint/2010/main" val="579982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8B64AA-5990-4AC8-9BD8-5AC29E8882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59ECBF-C124-431A-A1FD-63CDE71F57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885EB1-3E3E-4B80-9E19-7A29A69848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2DCD3-D601-44B6-9821-72411602AA12}" type="datetimeFigureOut">
              <a:rPr lang="en-US" smtClean="0"/>
              <a:pPr/>
              <a:t>2/18/2022</a:t>
            </a:fld>
            <a:endParaRPr lang="en-US"/>
          </a:p>
        </p:txBody>
      </p:sp>
      <p:sp>
        <p:nvSpPr>
          <p:cNvPr id="5" name="Footer Placeholder 4">
            <a:extLst>
              <a:ext uri="{FF2B5EF4-FFF2-40B4-BE49-F238E27FC236}">
                <a16:creationId xmlns:a16="http://schemas.microsoft.com/office/drawing/2014/main" id="{251AB96E-D646-4863-BAF0-30897E8DAB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1E6914-B76F-4E64-AAF6-B9274EBFDC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C65C7-EEEE-4A70-991F-12F781F2C7F1}" type="slidenum">
              <a:rPr lang="en-US" smtClean="0"/>
              <a:pPr/>
              <a:t>‹#›</a:t>
            </a:fld>
            <a:endParaRPr lang="en-US"/>
          </a:p>
        </p:txBody>
      </p:sp>
    </p:spTree>
    <p:extLst>
      <p:ext uri="{BB962C8B-B14F-4D97-AF65-F5344CB8AC3E}">
        <p14:creationId xmlns:p14="http://schemas.microsoft.com/office/powerpoint/2010/main" val="2309223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jfif"/><Relationship Id="rId3" Type="http://schemas.openxmlformats.org/officeDocument/2006/relationships/image" Target="../media/image15.jfif"/><Relationship Id="rId7"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jfif"/><Relationship Id="rId4" Type="http://schemas.openxmlformats.org/officeDocument/2006/relationships/image" Target="../media/image16.jfif"/></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ncbi.nlm.nih.gov/pmc/articles/PMC4369385/"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www.youtube.com/watch?v=Eeh054-Hx1U"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ajicjournal.org/article/S0196-6553(16)30531-4/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avatorl.org/covid-19/?page=ClinicalData109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6FC6-592B-45DA-8857-A72B467F57CC}"/>
              </a:ext>
            </a:extLst>
          </p:cNvPr>
          <p:cNvSpPr>
            <a:spLocks noGrp="1"/>
          </p:cNvSpPr>
          <p:nvPr>
            <p:ph type="ctrTitle"/>
          </p:nvPr>
        </p:nvSpPr>
        <p:spPr>
          <a:xfrm>
            <a:off x="1221996" y="2170987"/>
            <a:ext cx="9144000" cy="2387600"/>
          </a:xfrm>
        </p:spPr>
        <p:txBody>
          <a:bodyPr>
            <a:normAutofit fontScale="90000"/>
          </a:bodyPr>
          <a:lstStyle/>
          <a:p>
            <a:r>
              <a:rPr lang="en-US" sz="40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Medical Diagnosis System</a:t>
            </a:r>
            <a:br>
              <a:rPr lang="en-US" sz="40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40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lang="en-US" sz="40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36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(Covid-19</a:t>
            </a:r>
            <a:r>
              <a:rPr lang="ar-SA" sz="3600" b="1" dirty="0">
                <a:solidFill>
                  <a:srgbClr val="365F9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r>
            <a:br>
              <a:rPr lang="en-US" sz="1800" dirty="0">
                <a:effectLst/>
                <a:latin typeface="Times New Roman" panose="02020603050405020304" pitchFamily="18" charset="0"/>
                <a:ea typeface="Times New Roman" panose="02020603050405020304" pitchFamily="18" charset="0"/>
              </a:rPr>
            </a:br>
            <a:r>
              <a:rPr lang="en-US" sz="4000" dirty="0">
                <a:effectLst/>
                <a:latin typeface="Times New Roman" panose="02020603050405020304" pitchFamily="18" charset="0"/>
                <a:ea typeface="Times New Roman" panose="02020603050405020304" pitchFamily="18" charset="0"/>
              </a:rPr>
              <a:t/>
            </a:r>
            <a:br>
              <a:rPr lang="en-US" sz="4000" dirty="0">
                <a:effectLst/>
                <a:latin typeface="Times New Roman" panose="02020603050405020304" pitchFamily="18" charset="0"/>
                <a:ea typeface="Times New Roman" panose="02020603050405020304" pitchFamily="18" charset="0"/>
              </a:rPr>
            </a:br>
            <a:endParaRPr lang="en-US" sz="4000" dirty="0"/>
          </a:p>
        </p:txBody>
      </p:sp>
      <p:pic>
        <p:nvPicPr>
          <p:cNvPr id="8" name="Picture 7" descr="Text, website&#10;&#10;Description automatically generated with medium confidence">
            <a:extLst>
              <a:ext uri="{FF2B5EF4-FFF2-40B4-BE49-F238E27FC236}">
                <a16:creationId xmlns:a16="http://schemas.microsoft.com/office/drawing/2014/main" id="{FBD68A25-6806-42B3-88D4-81A029DE9E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43" y="-103241"/>
            <a:ext cx="12279086" cy="7107013"/>
          </a:xfrm>
          <a:prstGeom prst="rect">
            <a:avLst/>
          </a:prstGeom>
        </p:spPr>
      </p:pic>
      <p:sp>
        <p:nvSpPr>
          <p:cNvPr id="5" name="TextBox 4">
            <a:extLst>
              <a:ext uri="{FF2B5EF4-FFF2-40B4-BE49-F238E27FC236}">
                <a16:creationId xmlns:a16="http://schemas.microsoft.com/office/drawing/2014/main" id="{CB7B016E-7AAE-4E9A-AD70-66D62F470FD7}"/>
              </a:ext>
            </a:extLst>
          </p:cNvPr>
          <p:cNvSpPr txBox="1"/>
          <p:nvPr/>
        </p:nvSpPr>
        <p:spPr>
          <a:xfrm>
            <a:off x="2694264" y="5343845"/>
            <a:ext cx="6199464" cy="523220"/>
          </a:xfrm>
          <a:prstGeom prst="rect">
            <a:avLst/>
          </a:prstGeom>
          <a:noFill/>
        </p:spPr>
        <p:txBody>
          <a:bodyPr wrap="square">
            <a:spAutoFit/>
          </a:bodyPr>
          <a:lstStyle/>
          <a:p>
            <a:pPr marL="0" marR="0" algn="ctr">
              <a:lnSpc>
                <a:spcPct val="200000"/>
              </a:lnSpc>
              <a:spcBef>
                <a:spcPts val="0"/>
              </a:spcBef>
              <a:spcAft>
                <a:spcPts val="0"/>
              </a:spcAft>
            </a:pPr>
            <a:r>
              <a:rPr lang="en-US" sz="1600" dirty="0">
                <a:solidFill>
                  <a:schemeClr val="bg1"/>
                </a:solidFill>
                <a:effectLst/>
                <a:latin typeface="Cairo" panose="00000500000000000000" pitchFamily="2" charset="-78"/>
                <a:ea typeface="Times New Roman" panose="02020603050405020304" pitchFamily="18" charset="0"/>
                <a:cs typeface="Cairo" panose="00000500000000000000" pitchFamily="2" charset="-78"/>
              </a:rPr>
              <a:t>Under Supervision of</a:t>
            </a:r>
          </a:p>
        </p:txBody>
      </p:sp>
      <p:sp>
        <p:nvSpPr>
          <p:cNvPr id="6" name="TextBox 5">
            <a:extLst>
              <a:ext uri="{FF2B5EF4-FFF2-40B4-BE49-F238E27FC236}">
                <a16:creationId xmlns:a16="http://schemas.microsoft.com/office/drawing/2014/main" id="{EEDE7257-5BFB-47C8-80AB-6CB92CCBDBA0}"/>
              </a:ext>
            </a:extLst>
          </p:cNvPr>
          <p:cNvSpPr txBox="1"/>
          <p:nvPr/>
        </p:nvSpPr>
        <p:spPr>
          <a:xfrm>
            <a:off x="2694264" y="5867065"/>
            <a:ext cx="6199464" cy="400110"/>
          </a:xfrm>
          <a:prstGeom prst="rect">
            <a:avLst/>
          </a:prstGeom>
          <a:noFill/>
        </p:spPr>
        <p:txBody>
          <a:bodyPr wrap="square">
            <a:spAutoFit/>
          </a:bodyPr>
          <a:lstStyle/>
          <a:p>
            <a:pPr marL="0" marR="0" algn="ctr">
              <a:spcBef>
                <a:spcPts val="0"/>
              </a:spcBef>
              <a:spcAft>
                <a:spcPts val="0"/>
              </a:spcAft>
            </a:pPr>
            <a:r>
              <a:rPr lang="en-US" sz="2000" b="1" dirty="0">
                <a:solidFill>
                  <a:schemeClr val="bg1"/>
                </a:solidFill>
              </a:rPr>
              <a:t>Dr. Mohamed </a:t>
            </a:r>
            <a:r>
              <a:rPr lang="en-US" sz="2000" b="1" dirty="0" err="1">
                <a:solidFill>
                  <a:schemeClr val="bg1"/>
                </a:solidFill>
              </a:rPr>
              <a:t>Elgaml</a:t>
            </a:r>
            <a:endParaRPr lang="en-US" sz="2000" b="1" dirty="0">
              <a:solidFill>
                <a:schemeClr val="bg1"/>
              </a:solidFill>
              <a:effectLst/>
              <a:latin typeface="Cairo" panose="00000500000000000000" pitchFamily="2" charset="-78"/>
              <a:ea typeface="Times New Roman" panose="02020603050405020304" pitchFamily="18" charset="0"/>
              <a:cs typeface="Cairo" panose="00000500000000000000" pitchFamily="2" charset="-78"/>
            </a:endParaRPr>
          </a:p>
        </p:txBody>
      </p:sp>
      <p:pic>
        <p:nvPicPr>
          <p:cNvPr id="9" name="Picture 8" descr="Icon&#10;&#10;Description automatically generated">
            <a:extLst>
              <a:ext uri="{FF2B5EF4-FFF2-40B4-BE49-F238E27FC236}">
                <a16:creationId xmlns:a16="http://schemas.microsoft.com/office/drawing/2014/main" id="{018C9583-18DD-4A55-9C4C-6FF2B838D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02" y="195679"/>
            <a:ext cx="838194" cy="838194"/>
          </a:xfrm>
          <a:prstGeom prst="rect">
            <a:avLst/>
          </a:prstGeom>
        </p:spPr>
      </p:pic>
      <p:sp>
        <p:nvSpPr>
          <p:cNvPr id="11" name="TextBox 10">
            <a:extLst>
              <a:ext uri="{FF2B5EF4-FFF2-40B4-BE49-F238E27FC236}">
                <a16:creationId xmlns:a16="http://schemas.microsoft.com/office/drawing/2014/main" id="{0E26B499-1CFE-41D5-ABBC-2DB4F12BADD4}"/>
              </a:ext>
            </a:extLst>
          </p:cNvPr>
          <p:cNvSpPr txBox="1"/>
          <p:nvPr/>
        </p:nvSpPr>
        <p:spPr>
          <a:xfrm>
            <a:off x="105673" y="1108730"/>
            <a:ext cx="1792137" cy="553998"/>
          </a:xfrm>
          <a:prstGeom prst="rect">
            <a:avLst/>
          </a:prstGeom>
          <a:noFill/>
        </p:spPr>
        <p:txBody>
          <a:bodyPr wrap="square">
            <a:spAutoFit/>
          </a:bodyPr>
          <a:lstStyle/>
          <a:p>
            <a:r>
              <a:rPr lang="en-US" sz="1000" dirty="0">
                <a:solidFill>
                  <a:schemeClr val="bg1"/>
                </a:solidFill>
              </a:rPr>
              <a:t>Cairo Higher Institute for Engineering, Computer Science and Management</a:t>
            </a:r>
          </a:p>
        </p:txBody>
      </p:sp>
    </p:spTree>
    <p:extLst>
      <p:ext uri="{BB962C8B-B14F-4D97-AF65-F5344CB8AC3E}">
        <p14:creationId xmlns:p14="http://schemas.microsoft.com/office/powerpoint/2010/main" val="2735939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ontent Placeholder 4">
            <a:extLst>
              <a:ext uri="{FF2B5EF4-FFF2-40B4-BE49-F238E27FC236}">
                <a16:creationId xmlns:a16="http://schemas.microsoft.com/office/drawing/2014/main" id="{0C11AF4C-4302-492D-B664-5136F8415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64" y="273514"/>
            <a:ext cx="4740678" cy="6227325"/>
          </a:xfrm>
          <a:prstGeom prst="rect">
            <a:avLst/>
          </a:prstGeom>
          <a:ln>
            <a:solidFill>
              <a:schemeClr val="tx1">
                <a:alpha val="67000"/>
              </a:schemeClr>
            </a:solidFill>
          </a:ln>
        </p:spPr>
      </p:pic>
      <p:sp>
        <p:nvSpPr>
          <p:cNvPr id="3" name="TextBox 2">
            <a:extLst>
              <a:ext uri="{FF2B5EF4-FFF2-40B4-BE49-F238E27FC236}">
                <a16:creationId xmlns:a16="http://schemas.microsoft.com/office/drawing/2014/main" id="{C817E44E-A376-4108-A162-38000B898433}"/>
              </a:ext>
            </a:extLst>
          </p:cNvPr>
          <p:cNvSpPr txBox="1"/>
          <p:nvPr/>
        </p:nvSpPr>
        <p:spPr>
          <a:xfrm flipH="1">
            <a:off x="5517931" y="2480441"/>
            <a:ext cx="5835868"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Typically cited as 2-3 but may be as high as 4.9; varies by population density and exposure patterns</a:t>
            </a:r>
          </a:p>
          <a:p>
            <a:endParaRPr lang="en-US" sz="2800" dirty="0"/>
          </a:p>
          <a:p>
            <a:pPr marL="285750" indent="-285750">
              <a:buFont typeface="Arial" panose="020B0604020202020204" pitchFamily="34" charset="0"/>
              <a:buChar char="•"/>
            </a:pPr>
            <a:r>
              <a:rPr lang="en-US" sz="2800" dirty="0"/>
              <a:t>Probably about twice as transmissible as influenza</a:t>
            </a:r>
          </a:p>
        </p:txBody>
      </p:sp>
    </p:spTree>
    <p:extLst>
      <p:ext uri="{BB962C8B-B14F-4D97-AF65-F5344CB8AC3E}">
        <p14:creationId xmlns:p14="http://schemas.microsoft.com/office/powerpoint/2010/main" val="1609300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ontent Placeholder 2">
            <a:extLst>
              <a:ext uri="{FF2B5EF4-FFF2-40B4-BE49-F238E27FC236}">
                <a16:creationId xmlns:a16="http://schemas.microsoft.com/office/drawing/2014/main" id="{EF5045CC-5D32-4713-976B-C5FDE80D8B0E}"/>
              </a:ext>
            </a:extLst>
          </p:cNvPr>
          <p:cNvSpPr txBox="1">
            <a:spLocks/>
          </p:cNvSpPr>
          <p:nvPr/>
        </p:nvSpPr>
        <p:spPr>
          <a:xfrm>
            <a:off x="838200" y="5108028"/>
            <a:ext cx="10515600" cy="158706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CFR with Comorbidities: 10.5% cardiovascular disease, 7% diabetes, 6% each for chronic respiratory disease, hypertension, and cancer. Case fatality for patients who developed respiratory failure, septic shock, or multiple organ dysfunction was 49%.</a:t>
            </a:r>
            <a:endParaRPr lang="en-US" dirty="0"/>
          </a:p>
        </p:txBody>
      </p:sp>
      <p:pic>
        <p:nvPicPr>
          <p:cNvPr id="3" name="Picture 2">
            <a:extLst>
              <a:ext uri="{FF2B5EF4-FFF2-40B4-BE49-F238E27FC236}">
                <a16:creationId xmlns:a16="http://schemas.microsoft.com/office/drawing/2014/main" id="{95BFDCC6-C45A-4664-8B7C-C9AFF52BB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687" y="252240"/>
            <a:ext cx="5715000" cy="4505325"/>
          </a:xfrm>
          <a:prstGeom prst="rect">
            <a:avLst/>
          </a:prstGeom>
        </p:spPr>
      </p:pic>
    </p:spTree>
    <p:extLst>
      <p:ext uri="{BB962C8B-B14F-4D97-AF65-F5344CB8AC3E}">
        <p14:creationId xmlns:p14="http://schemas.microsoft.com/office/powerpoint/2010/main" val="203184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ECC5444-9001-4BAE-B48B-73C71F226241}"/>
              </a:ext>
            </a:extLst>
          </p:cNvPr>
          <p:cNvSpPr txBox="1"/>
          <p:nvPr/>
        </p:nvSpPr>
        <p:spPr>
          <a:xfrm>
            <a:off x="7548438" y="5175620"/>
            <a:ext cx="1732430" cy="369332"/>
          </a:xfrm>
          <a:prstGeom prst="rect">
            <a:avLst/>
          </a:prstGeom>
          <a:noFill/>
        </p:spPr>
        <p:txBody>
          <a:bodyPr wrap="square" rtlCol="0">
            <a:spAutoFit/>
          </a:bodyPr>
          <a:lstStyle/>
          <a:p>
            <a:r>
              <a:rPr lang="en-US" dirty="0"/>
              <a:t>Global Infliction</a:t>
            </a:r>
          </a:p>
        </p:txBody>
      </p:sp>
      <p:pic>
        <p:nvPicPr>
          <p:cNvPr id="8" name="Picture 7" descr="Chart, line chart&#10;&#10;Description automatically generated">
            <a:extLst>
              <a:ext uri="{FF2B5EF4-FFF2-40B4-BE49-F238E27FC236}">
                <a16:creationId xmlns:a16="http://schemas.microsoft.com/office/drawing/2014/main" id="{2038C023-60DC-497D-ABA2-427208EE66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158" y="1089889"/>
            <a:ext cx="6392095" cy="4090119"/>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1AE86BC3-029B-42A6-9505-2CC23A0FC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522" y="1089890"/>
            <a:ext cx="3758378" cy="4018431"/>
          </a:xfrm>
          <a:prstGeom prst="rect">
            <a:avLst/>
          </a:prstGeom>
        </p:spPr>
      </p:pic>
    </p:spTree>
    <p:extLst>
      <p:ext uri="{BB962C8B-B14F-4D97-AF65-F5344CB8AC3E}">
        <p14:creationId xmlns:p14="http://schemas.microsoft.com/office/powerpoint/2010/main" val="2174741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F5E30F42-54EE-4053-B25B-C81CBD207FDB}"/>
              </a:ext>
            </a:extLst>
          </p:cNvPr>
          <p:cNvSpPr txBox="1"/>
          <p:nvPr/>
        </p:nvSpPr>
        <p:spPr>
          <a:xfrm>
            <a:off x="576031" y="587076"/>
            <a:ext cx="3609988" cy="461665"/>
          </a:xfrm>
          <a:prstGeom prst="rect">
            <a:avLst/>
          </a:prstGeom>
          <a:noFill/>
        </p:spPr>
        <p:txBody>
          <a:bodyPr wrap="square" rtlCol="0">
            <a:spAutoFit/>
          </a:bodyPr>
          <a:lstStyle/>
          <a:p>
            <a:r>
              <a:rPr lang="en-US" sz="2400" dirty="0">
                <a:solidFill>
                  <a:schemeClr val="accent1">
                    <a:lumMod val="75000"/>
                  </a:schemeClr>
                </a:solidFill>
              </a:rPr>
              <a:t>Medical Diagnose System</a:t>
            </a:r>
          </a:p>
        </p:txBody>
      </p:sp>
      <p:pic>
        <p:nvPicPr>
          <p:cNvPr id="10" name="Picture 9" descr="A picture containing wall, indoor, person&#10;&#10;Description automatically generated">
            <a:extLst>
              <a:ext uri="{FF2B5EF4-FFF2-40B4-BE49-F238E27FC236}">
                <a16:creationId xmlns:a16="http://schemas.microsoft.com/office/drawing/2014/main" id="{B8E0CA68-2AB2-42B5-930F-3E3F4F24C2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7285" y="1548854"/>
            <a:ext cx="5997429" cy="44980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0997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8" y="41327"/>
            <a:ext cx="12192000" cy="6858000"/>
          </a:xfrm>
          <a:prstGeom prst="rect">
            <a:avLst/>
          </a:prstGeom>
        </p:spPr>
      </p:pic>
      <p:pic>
        <p:nvPicPr>
          <p:cNvPr id="2" name="Content Placeholder 4">
            <a:extLst>
              <a:ext uri="{FF2B5EF4-FFF2-40B4-BE49-F238E27FC236}">
                <a16:creationId xmlns:a16="http://schemas.microsoft.com/office/drawing/2014/main" id="{BEC7B239-9628-4DE3-A166-F951D8D0B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689" y="459143"/>
            <a:ext cx="2856003" cy="2856003"/>
          </a:xfrm>
          <a:prstGeom prst="rect">
            <a:avLst/>
          </a:prstGeom>
        </p:spPr>
      </p:pic>
      <p:pic>
        <p:nvPicPr>
          <p:cNvPr id="3" name="Picture 2">
            <a:extLst>
              <a:ext uri="{FF2B5EF4-FFF2-40B4-BE49-F238E27FC236}">
                <a16:creationId xmlns:a16="http://schemas.microsoft.com/office/drawing/2014/main" id="{14DAEAC6-40C4-4DD7-BAAF-A47DF87C4982}"/>
              </a:ext>
            </a:extLst>
          </p:cNvPr>
          <p:cNvPicPr>
            <a:picLocks noChangeAspect="1"/>
          </p:cNvPicPr>
          <p:nvPr/>
        </p:nvPicPr>
        <p:blipFill rotWithShape="1">
          <a:blip r:embed="rId4">
            <a:extLst>
              <a:ext uri="{28A0092B-C50C-407E-A947-70E740481C1C}">
                <a14:useLocalDpi xmlns:a14="http://schemas.microsoft.com/office/drawing/2010/main" val="0"/>
              </a:ext>
            </a:extLst>
          </a:blip>
          <a:srcRect t="10568" b="15795"/>
          <a:stretch/>
        </p:blipFill>
        <p:spPr>
          <a:xfrm>
            <a:off x="8082356" y="360261"/>
            <a:ext cx="3659283" cy="2694562"/>
          </a:xfrm>
          <a:prstGeom prst="rect">
            <a:avLst/>
          </a:prstGeom>
        </p:spPr>
      </p:pic>
      <p:pic>
        <p:nvPicPr>
          <p:cNvPr id="4" name="Picture 3">
            <a:extLst>
              <a:ext uri="{FF2B5EF4-FFF2-40B4-BE49-F238E27FC236}">
                <a16:creationId xmlns:a16="http://schemas.microsoft.com/office/drawing/2014/main" id="{0CB0F645-8186-459D-86DC-78DED6F08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5790" y="3299381"/>
            <a:ext cx="3395849" cy="3395849"/>
          </a:xfrm>
          <a:prstGeom prst="rect">
            <a:avLst/>
          </a:prstGeom>
        </p:spPr>
      </p:pic>
      <p:pic>
        <p:nvPicPr>
          <p:cNvPr id="6" name="Picture 5">
            <a:extLst>
              <a:ext uri="{FF2B5EF4-FFF2-40B4-BE49-F238E27FC236}">
                <a16:creationId xmlns:a16="http://schemas.microsoft.com/office/drawing/2014/main" id="{E0066EAE-846C-451C-8FB5-C25E7ABA66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785" y="522167"/>
            <a:ext cx="3143344" cy="3143344"/>
          </a:xfrm>
          <a:prstGeom prst="rect">
            <a:avLst/>
          </a:prstGeom>
        </p:spPr>
      </p:pic>
      <p:pic>
        <p:nvPicPr>
          <p:cNvPr id="7" name="Picture 6">
            <a:extLst>
              <a:ext uri="{FF2B5EF4-FFF2-40B4-BE49-F238E27FC236}">
                <a16:creationId xmlns:a16="http://schemas.microsoft.com/office/drawing/2014/main" id="{A9585350-64F3-483F-8854-F5C1F0F25603}"/>
              </a:ext>
            </a:extLst>
          </p:cNvPr>
          <p:cNvPicPr>
            <a:picLocks noChangeAspect="1"/>
          </p:cNvPicPr>
          <p:nvPr/>
        </p:nvPicPr>
        <p:blipFill rotWithShape="1">
          <a:blip r:embed="rId7">
            <a:extLst>
              <a:ext uri="{28A0092B-C50C-407E-A947-70E740481C1C}">
                <a14:useLocalDpi xmlns:a14="http://schemas.microsoft.com/office/drawing/2010/main" val="0"/>
              </a:ext>
            </a:extLst>
          </a:blip>
          <a:srcRect l="17687" t="4443" r="19907" b="16308"/>
          <a:stretch/>
        </p:blipFill>
        <p:spPr>
          <a:xfrm>
            <a:off x="699733" y="3299381"/>
            <a:ext cx="2139884" cy="2717440"/>
          </a:xfrm>
          <a:prstGeom prst="rect">
            <a:avLst/>
          </a:prstGeom>
        </p:spPr>
      </p:pic>
      <p:pic>
        <p:nvPicPr>
          <p:cNvPr id="8" name="Picture 7">
            <a:extLst>
              <a:ext uri="{FF2B5EF4-FFF2-40B4-BE49-F238E27FC236}">
                <a16:creationId xmlns:a16="http://schemas.microsoft.com/office/drawing/2014/main" id="{CC018AB1-8A3B-40B9-A2A5-14C35FC04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8120" y="3462301"/>
            <a:ext cx="3447962" cy="2606018"/>
          </a:xfrm>
          <a:prstGeom prst="rect">
            <a:avLst/>
          </a:prstGeom>
        </p:spPr>
      </p:pic>
      <p:sp>
        <p:nvSpPr>
          <p:cNvPr id="11" name="TextBox 10"/>
          <p:cNvSpPr txBox="1"/>
          <p:nvPr/>
        </p:nvSpPr>
        <p:spPr>
          <a:xfrm>
            <a:off x="321902" y="336134"/>
            <a:ext cx="6131378" cy="646331"/>
          </a:xfrm>
          <a:prstGeom prst="rect">
            <a:avLst/>
          </a:prstGeom>
          <a:noFill/>
        </p:spPr>
        <p:txBody>
          <a:bodyPr wrap="square" rtlCol="0">
            <a:spAutoFit/>
          </a:bodyPr>
          <a:lstStyle/>
          <a:p>
            <a:r>
              <a:rPr lang="en-US" sz="3600" dirty="0" smtClean="0">
                <a:solidFill>
                  <a:schemeClr val="accent1">
                    <a:lumMod val="75000"/>
                  </a:schemeClr>
                </a:solidFill>
              </a:rPr>
              <a:t>Types of Ware Masks</a:t>
            </a:r>
            <a:endParaRPr lang="en-US" sz="3600" dirty="0">
              <a:solidFill>
                <a:schemeClr val="accent1">
                  <a:lumMod val="75000"/>
                </a:schemeClr>
              </a:solidFill>
            </a:endParaRPr>
          </a:p>
        </p:txBody>
      </p:sp>
    </p:spTree>
    <p:extLst>
      <p:ext uri="{BB962C8B-B14F-4D97-AF65-F5344CB8AC3E}">
        <p14:creationId xmlns:p14="http://schemas.microsoft.com/office/powerpoint/2010/main" val="3035830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ontent Placeholder 4">
            <a:extLst>
              <a:ext uri="{FF2B5EF4-FFF2-40B4-BE49-F238E27FC236}">
                <a16:creationId xmlns:a16="http://schemas.microsoft.com/office/drawing/2014/main" id="{C3B78DD5-4BD1-41BF-A7B1-D3B72C0FDE24}"/>
              </a:ext>
            </a:extLst>
          </p:cNvPr>
          <p:cNvPicPr>
            <a:picLocks noChangeAspect="1"/>
          </p:cNvPicPr>
          <p:nvPr/>
        </p:nvPicPr>
        <p:blipFill rotWithShape="1">
          <a:blip r:embed="rId3">
            <a:extLst>
              <a:ext uri="{28A0092B-C50C-407E-A947-70E740481C1C}">
                <a14:useLocalDpi xmlns:a14="http://schemas.microsoft.com/office/drawing/2010/main" val="0"/>
              </a:ext>
            </a:extLst>
          </a:blip>
          <a:srcRect l="26036" t="-185" r="25773"/>
          <a:stretch/>
        </p:blipFill>
        <p:spPr>
          <a:xfrm>
            <a:off x="9000112" y="440363"/>
            <a:ext cx="2804490" cy="5830315"/>
          </a:xfrm>
          <a:prstGeom prst="rect">
            <a:avLst/>
          </a:prstGeom>
        </p:spPr>
      </p:pic>
      <p:pic>
        <p:nvPicPr>
          <p:cNvPr id="3" name="Picture 2">
            <a:extLst>
              <a:ext uri="{FF2B5EF4-FFF2-40B4-BE49-F238E27FC236}">
                <a16:creationId xmlns:a16="http://schemas.microsoft.com/office/drawing/2014/main" id="{24711940-5F90-4038-92FB-7FE4B0ADB6B2}"/>
              </a:ext>
            </a:extLst>
          </p:cNvPr>
          <p:cNvPicPr>
            <a:picLocks noChangeAspect="1"/>
          </p:cNvPicPr>
          <p:nvPr/>
        </p:nvPicPr>
        <p:blipFill rotWithShape="1">
          <a:blip r:embed="rId4">
            <a:extLst>
              <a:ext uri="{28A0092B-C50C-407E-A947-70E740481C1C}">
                <a14:useLocalDpi xmlns:a14="http://schemas.microsoft.com/office/drawing/2010/main" val="0"/>
              </a:ext>
            </a:extLst>
          </a:blip>
          <a:srcRect l="23354" r="22873" b="-2018"/>
          <a:stretch/>
        </p:blipFill>
        <p:spPr>
          <a:xfrm>
            <a:off x="540311" y="513841"/>
            <a:ext cx="3073138" cy="5830315"/>
          </a:xfrm>
          <a:prstGeom prst="rect">
            <a:avLst/>
          </a:prstGeom>
        </p:spPr>
      </p:pic>
      <p:pic>
        <p:nvPicPr>
          <p:cNvPr id="4" name="Picture 3">
            <a:extLst>
              <a:ext uri="{FF2B5EF4-FFF2-40B4-BE49-F238E27FC236}">
                <a16:creationId xmlns:a16="http://schemas.microsoft.com/office/drawing/2014/main" id="{12469665-6E0E-4959-BEB1-7A2DFBBBA6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683" y="1495424"/>
            <a:ext cx="4876800" cy="3867150"/>
          </a:xfrm>
          <a:prstGeom prst="rect">
            <a:avLst/>
          </a:prstGeom>
        </p:spPr>
      </p:pic>
    </p:spTree>
    <p:extLst>
      <p:ext uri="{BB962C8B-B14F-4D97-AF65-F5344CB8AC3E}">
        <p14:creationId xmlns:p14="http://schemas.microsoft.com/office/powerpoint/2010/main" val="3542045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Content Placeholder 5">
            <a:extLst>
              <a:ext uri="{FF2B5EF4-FFF2-40B4-BE49-F238E27FC236}">
                <a16:creationId xmlns:a16="http://schemas.microsoft.com/office/drawing/2014/main" id="{0FE5281A-F239-4528-BECE-5495CDF0A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382" y="257897"/>
            <a:ext cx="8971236" cy="6342205"/>
          </a:xfrm>
          <a:prstGeom prst="rect">
            <a:avLst/>
          </a:prstGeom>
        </p:spPr>
      </p:pic>
    </p:spTree>
    <p:extLst>
      <p:ext uri="{BB962C8B-B14F-4D97-AF65-F5344CB8AC3E}">
        <p14:creationId xmlns:p14="http://schemas.microsoft.com/office/powerpoint/2010/main" val="3871529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TextBox 34">
            <a:extLst>
              <a:ext uri="{FF2B5EF4-FFF2-40B4-BE49-F238E27FC236}">
                <a16:creationId xmlns:a16="http://schemas.microsoft.com/office/drawing/2014/main" id="{D1780B3E-F5BF-4AB2-A02B-1BFF6D67C6A2}"/>
              </a:ext>
            </a:extLst>
          </p:cNvPr>
          <p:cNvSpPr txBox="1"/>
          <p:nvPr/>
        </p:nvSpPr>
        <p:spPr>
          <a:xfrm>
            <a:off x="500530" y="674126"/>
            <a:ext cx="5503191" cy="461665"/>
          </a:xfrm>
          <a:prstGeom prst="rect">
            <a:avLst/>
          </a:prstGeom>
          <a:noFill/>
        </p:spPr>
        <p:txBody>
          <a:bodyPr wrap="square" rtlCol="0">
            <a:spAutoFit/>
          </a:bodyPr>
          <a:lstStyle/>
          <a:p>
            <a:r>
              <a:rPr lang="en-US" sz="2400" dirty="0">
                <a:solidFill>
                  <a:schemeClr val="accent1">
                    <a:lumMod val="75000"/>
                  </a:schemeClr>
                </a:solidFill>
              </a:rPr>
              <a:t>Hospitals Overcrowding Problem</a:t>
            </a:r>
          </a:p>
        </p:txBody>
      </p:sp>
      <p:pic>
        <p:nvPicPr>
          <p:cNvPr id="3" name="Picture 2">
            <a:extLst>
              <a:ext uri="{FF2B5EF4-FFF2-40B4-BE49-F238E27FC236}">
                <a16:creationId xmlns:a16="http://schemas.microsoft.com/office/drawing/2014/main" id="{CF907219-A24D-4D7C-A388-476C1B91C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2973" y="1610685"/>
            <a:ext cx="6701496" cy="4472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0637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TextBox 34">
            <a:extLst>
              <a:ext uri="{FF2B5EF4-FFF2-40B4-BE49-F238E27FC236}">
                <a16:creationId xmlns:a16="http://schemas.microsoft.com/office/drawing/2014/main" id="{D1780B3E-F5BF-4AB2-A02B-1BFF6D67C6A2}"/>
              </a:ext>
            </a:extLst>
          </p:cNvPr>
          <p:cNvSpPr txBox="1"/>
          <p:nvPr/>
        </p:nvSpPr>
        <p:spPr>
          <a:xfrm>
            <a:off x="592808" y="581847"/>
            <a:ext cx="5503191" cy="461665"/>
          </a:xfrm>
          <a:prstGeom prst="rect">
            <a:avLst/>
          </a:prstGeom>
          <a:noFill/>
        </p:spPr>
        <p:txBody>
          <a:bodyPr wrap="square" rtlCol="0">
            <a:spAutoFit/>
          </a:bodyPr>
          <a:lstStyle/>
          <a:p>
            <a:r>
              <a:rPr lang="en-US" sz="2400" dirty="0">
                <a:solidFill>
                  <a:schemeClr val="accent1">
                    <a:lumMod val="75000"/>
                  </a:schemeClr>
                </a:solidFill>
              </a:rPr>
              <a:t>Cost of PCR</a:t>
            </a:r>
          </a:p>
        </p:txBody>
      </p:sp>
      <p:pic>
        <p:nvPicPr>
          <p:cNvPr id="4" name="Picture 3" descr="A picture containing indoor, wall, person&#10;&#10;Description automatically generated">
            <a:extLst>
              <a:ext uri="{FF2B5EF4-FFF2-40B4-BE49-F238E27FC236}">
                <a16:creationId xmlns:a16="http://schemas.microsoft.com/office/drawing/2014/main" id="{1E08D704-29C1-4C17-8C40-8CEFFF4848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6100" y="1511954"/>
            <a:ext cx="6919798" cy="46131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3006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E2AD873-8238-4F8F-89FC-5E61074C8D65}"/>
              </a:ext>
            </a:extLst>
          </p:cNvPr>
          <p:cNvSpPr txBox="1"/>
          <p:nvPr/>
        </p:nvSpPr>
        <p:spPr>
          <a:xfrm>
            <a:off x="1669701" y="2845653"/>
            <a:ext cx="2583121" cy="830997"/>
          </a:xfrm>
          <a:prstGeom prst="rect">
            <a:avLst/>
          </a:prstGeom>
          <a:noFill/>
        </p:spPr>
        <p:txBody>
          <a:bodyPr wrap="square" rtlCol="0">
            <a:spAutoFit/>
          </a:bodyPr>
          <a:lstStyle/>
          <a:p>
            <a:r>
              <a:rPr lang="en-US" sz="4800" spc="10" dirty="0">
                <a:solidFill>
                  <a:schemeClr val="accent1">
                    <a:lumMod val="75000"/>
                  </a:schemeClr>
                </a:solidFill>
                <a:cs typeface="Source Sans Pro Light"/>
              </a:rPr>
              <a:t>Overview</a:t>
            </a:r>
            <a:endParaRPr lang="en-US" sz="4800" b="1" dirty="0">
              <a:solidFill>
                <a:schemeClr val="accent1">
                  <a:lumMod val="75000"/>
                </a:schemeClr>
              </a:solidFill>
            </a:endParaRPr>
          </a:p>
        </p:txBody>
      </p:sp>
      <p:pic>
        <p:nvPicPr>
          <p:cNvPr id="3" name="Graphic 2">
            <a:extLst>
              <a:ext uri="{FF2B5EF4-FFF2-40B4-BE49-F238E27FC236}">
                <a16:creationId xmlns:a16="http://schemas.microsoft.com/office/drawing/2014/main" id="{7696D896-492B-4B5C-8378-0EF058F180B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399786" y="1485900"/>
            <a:ext cx="5255153" cy="4381500"/>
          </a:xfrm>
          <a:prstGeom prst="rect">
            <a:avLst/>
          </a:prstGeom>
        </p:spPr>
      </p:pic>
    </p:spTree>
    <p:extLst>
      <p:ext uri="{BB962C8B-B14F-4D97-AF65-F5344CB8AC3E}">
        <p14:creationId xmlns:p14="http://schemas.microsoft.com/office/powerpoint/2010/main" val="3271618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E2AD873-8238-4F8F-89FC-5E61074C8D65}"/>
              </a:ext>
            </a:extLst>
          </p:cNvPr>
          <p:cNvSpPr txBox="1"/>
          <p:nvPr/>
        </p:nvSpPr>
        <p:spPr>
          <a:xfrm>
            <a:off x="4837167" y="950089"/>
            <a:ext cx="2517665" cy="523220"/>
          </a:xfrm>
          <a:prstGeom prst="rect">
            <a:avLst/>
          </a:prstGeom>
          <a:noFill/>
        </p:spPr>
        <p:txBody>
          <a:bodyPr wrap="square" rtlCol="0">
            <a:spAutoFit/>
          </a:bodyPr>
          <a:lstStyle/>
          <a:p>
            <a:r>
              <a:rPr lang="en-US" sz="2800" b="1" dirty="0">
                <a:solidFill>
                  <a:schemeClr val="accent1">
                    <a:lumMod val="75000"/>
                  </a:schemeClr>
                </a:solidFill>
              </a:rPr>
              <a:t>Team Members</a:t>
            </a:r>
          </a:p>
        </p:txBody>
      </p:sp>
      <p:sp>
        <p:nvSpPr>
          <p:cNvPr id="7" name="TextBox 2">
            <a:extLst>
              <a:ext uri="{FF2B5EF4-FFF2-40B4-BE49-F238E27FC236}">
                <a16:creationId xmlns:a16="http://schemas.microsoft.com/office/drawing/2014/main" id="{A8746A4C-BB29-45D3-B88E-41F37FAF31F7}"/>
              </a:ext>
            </a:extLst>
          </p:cNvPr>
          <p:cNvSpPr txBox="1"/>
          <p:nvPr/>
        </p:nvSpPr>
        <p:spPr>
          <a:xfrm>
            <a:off x="1961765" y="2319368"/>
            <a:ext cx="9163817" cy="25506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14400" lvl="1" indent="-457200" algn="r" rtl="1">
              <a:lnSpc>
                <a:spcPct val="150000"/>
              </a:lnSpc>
              <a:buFont typeface="+mj-lt"/>
              <a:buAutoNum type="arabicPeriod"/>
            </a:pPr>
            <a:r>
              <a:rPr lang="ar-EG" dirty="0">
                <a:effectLst/>
                <a:latin typeface="Cairo" panose="00000500000000000000" pitchFamily="2" charset="-78"/>
                <a:ea typeface="Times New Roman" panose="02020603050405020304" pitchFamily="18" charset="0"/>
                <a:cs typeface="Cairo" panose="00000500000000000000" pitchFamily="2" charset="-78"/>
              </a:rPr>
              <a:t>محمد احمد عواض عيد</a:t>
            </a:r>
            <a:r>
              <a:rPr lang="en-US" dirty="0">
                <a:effectLst/>
                <a:latin typeface="Cairo" panose="00000500000000000000" pitchFamily="2" charset="-78"/>
                <a:ea typeface="Times New Roman" panose="02020603050405020304" pitchFamily="18" charset="0"/>
                <a:cs typeface="Cairo" panose="00000500000000000000" pitchFamily="2" charset="-78"/>
              </a:rPr>
              <a:t>  </a:t>
            </a:r>
            <a:r>
              <a:rPr lang="ar-EG" dirty="0">
                <a:effectLst/>
                <a:latin typeface="Cairo" panose="00000500000000000000" pitchFamily="2" charset="-78"/>
                <a:ea typeface="Times New Roman" panose="02020603050405020304" pitchFamily="18" charset="0"/>
                <a:cs typeface="Cairo" panose="00000500000000000000" pitchFamily="2" charset="-78"/>
              </a:rPr>
              <a:t>(</a:t>
            </a:r>
            <a:r>
              <a:rPr lang="ar-EG" dirty="0">
                <a:cs typeface="Cairo" panose="00000500000000000000"/>
              </a:rPr>
              <a:t>2019030065</a:t>
            </a:r>
            <a:r>
              <a:rPr lang="ar-EG" dirty="0">
                <a:effectLst/>
                <a:latin typeface="Cairo" panose="00000500000000000000" pitchFamily="2" charset="-78"/>
                <a:ea typeface="Times New Roman" panose="02020603050405020304" pitchFamily="18" charset="0"/>
                <a:cs typeface="Cairo" panose="00000500000000000000" pitchFamily="2" charset="-78"/>
              </a:rPr>
              <a:t>)</a:t>
            </a:r>
            <a:endParaRPr lang="en-US" dirty="0">
              <a:effectLst/>
              <a:latin typeface="Cairo" panose="00000500000000000000" pitchFamily="2" charset="-78"/>
              <a:ea typeface="Times New Roman" panose="02020603050405020304" pitchFamily="18" charset="0"/>
              <a:cs typeface="Cairo" panose="00000500000000000000" pitchFamily="2" charset="-78"/>
            </a:endParaRPr>
          </a:p>
          <a:p>
            <a:pPr marL="914400" lvl="1" indent="-457200" algn="r" rtl="1">
              <a:lnSpc>
                <a:spcPct val="150000"/>
              </a:lnSpc>
              <a:buFont typeface="+mj-lt"/>
              <a:buAutoNum type="arabicPeriod"/>
            </a:pPr>
            <a:r>
              <a:rPr lang="ar-EG" dirty="0">
                <a:latin typeface="Cairo" panose="00000500000000000000" pitchFamily="2" charset="-78"/>
                <a:cs typeface="Cairo" panose="00000500000000000000" pitchFamily="2" charset="-78"/>
              </a:rPr>
              <a:t>محمد عبدالوهاب فتحي </a:t>
            </a:r>
            <a:r>
              <a:rPr lang="ar-EG" dirty="0">
                <a:latin typeface="Cairo" panose="00000500000000000000" pitchFamily="2" charset="-78"/>
                <a:ea typeface="Times New Roman" panose="02020603050405020304" pitchFamily="18" charset="0"/>
                <a:cs typeface="Cairo" panose="00000500000000000000" pitchFamily="2" charset="-78"/>
              </a:rPr>
              <a:t>(</a:t>
            </a:r>
            <a:r>
              <a:rPr lang="ar-EG" dirty="0">
                <a:cs typeface="Cairo" panose="00000500000000000000"/>
              </a:rPr>
              <a:t>2019030155</a:t>
            </a:r>
            <a:r>
              <a:rPr lang="ar-EG" dirty="0">
                <a:latin typeface="Cairo" panose="00000500000000000000" pitchFamily="2" charset="-78"/>
                <a:ea typeface="Times New Roman" panose="02020603050405020304" pitchFamily="18" charset="0"/>
                <a:cs typeface="Cairo" panose="00000500000000000000" pitchFamily="2" charset="-78"/>
              </a:rPr>
              <a:t>)</a:t>
            </a:r>
            <a:endParaRPr lang="en-US" dirty="0">
              <a:latin typeface="Cairo" panose="00000500000000000000" pitchFamily="2" charset="-78"/>
              <a:cs typeface="Cairo" panose="00000500000000000000" pitchFamily="2" charset="-78"/>
            </a:endParaRPr>
          </a:p>
          <a:p>
            <a:pPr marL="914400" lvl="1" indent="-457200" algn="r" rtl="1">
              <a:lnSpc>
                <a:spcPct val="150000"/>
              </a:lnSpc>
              <a:buFont typeface="+mj-lt"/>
              <a:buAutoNum type="arabicPeriod"/>
            </a:pPr>
            <a:r>
              <a:rPr lang="ar-SA" dirty="0">
                <a:effectLst/>
                <a:latin typeface="Cairo" panose="00000500000000000000" pitchFamily="2" charset="-78"/>
                <a:ea typeface="Times New Roman" panose="02020603050405020304" pitchFamily="18" charset="0"/>
                <a:cs typeface="Cairo" panose="00000500000000000000" pitchFamily="2" charset="-78"/>
              </a:rPr>
              <a:t>عبدالرحمن محمدغنيمي</a:t>
            </a:r>
            <a:r>
              <a:rPr lang="en-US" dirty="0">
                <a:effectLst/>
                <a:latin typeface="Cairo" panose="00000500000000000000" pitchFamily="2" charset="-78"/>
                <a:ea typeface="Times New Roman" panose="02020603050405020304" pitchFamily="18" charset="0"/>
                <a:cs typeface="Cairo" panose="00000500000000000000" pitchFamily="2" charset="-78"/>
              </a:rPr>
              <a:t> </a:t>
            </a:r>
            <a:r>
              <a:rPr lang="ar-EG" dirty="0">
                <a:latin typeface="Cairo" panose="00000500000000000000" pitchFamily="2" charset="-78"/>
                <a:ea typeface="Times New Roman" panose="02020603050405020304" pitchFamily="18" charset="0"/>
                <a:cs typeface="Cairo" panose="00000500000000000000" pitchFamily="2" charset="-78"/>
              </a:rPr>
              <a:t>(</a:t>
            </a:r>
            <a:r>
              <a:rPr lang="ar-EG" dirty="0">
                <a:cs typeface="Cairo" panose="00000500000000000000"/>
              </a:rPr>
              <a:t>2019030139</a:t>
            </a:r>
            <a:r>
              <a:rPr lang="ar-EG" dirty="0">
                <a:latin typeface="Cairo" panose="00000500000000000000" pitchFamily="2" charset="-78"/>
                <a:ea typeface="Times New Roman" panose="02020603050405020304" pitchFamily="18" charset="0"/>
                <a:cs typeface="Cairo" panose="00000500000000000000" pitchFamily="2" charset="-78"/>
              </a:rPr>
              <a:t>)</a:t>
            </a:r>
            <a:endParaRPr lang="en-US" dirty="0">
              <a:effectLst/>
              <a:latin typeface="Cairo" panose="00000500000000000000" pitchFamily="2" charset="-78"/>
              <a:ea typeface="Times New Roman" panose="02020603050405020304" pitchFamily="18" charset="0"/>
              <a:cs typeface="Cairo" panose="00000500000000000000" pitchFamily="2" charset="-78"/>
            </a:endParaRPr>
          </a:p>
          <a:p>
            <a:pPr marL="914400" lvl="1" indent="-457200" algn="r" rtl="1">
              <a:lnSpc>
                <a:spcPct val="150000"/>
              </a:lnSpc>
              <a:buFont typeface="+mj-lt"/>
              <a:buAutoNum type="arabicPeriod"/>
            </a:pPr>
            <a:r>
              <a:rPr lang="ar-SA" dirty="0">
                <a:effectLst/>
                <a:latin typeface="Cairo" panose="00000500000000000000" pitchFamily="2" charset="-78"/>
                <a:ea typeface="Times New Roman" panose="02020603050405020304" pitchFamily="18" charset="0"/>
                <a:cs typeface="Cairo" panose="00000500000000000000" pitchFamily="2" charset="-78"/>
              </a:rPr>
              <a:t>محمد كمال عبدالحميد</a:t>
            </a:r>
            <a:r>
              <a:rPr lang="ar-EG" dirty="0">
                <a:latin typeface="Cairo" panose="00000500000000000000" pitchFamily="2" charset="-78"/>
                <a:ea typeface="Times New Roman" panose="02020603050405020304" pitchFamily="18" charset="0"/>
                <a:cs typeface="Cairo" panose="00000500000000000000" pitchFamily="2" charset="-78"/>
              </a:rPr>
              <a:t> (</a:t>
            </a:r>
            <a:r>
              <a:rPr lang="ar-EG" dirty="0">
                <a:cs typeface="Cairo" panose="00000500000000000000"/>
              </a:rPr>
              <a:t>2019030156</a:t>
            </a:r>
            <a:r>
              <a:rPr lang="ar-EG" dirty="0">
                <a:latin typeface="Cairo" panose="00000500000000000000" pitchFamily="2" charset="-78"/>
                <a:ea typeface="Times New Roman" panose="02020603050405020304" pitchFamily="18" charset="0"/>
                <a:cs typeface="Cairo" panose="00000500000000000000" pitchFamily="2" charset="-78"/>
              </a:rPr>
              <a:t>)</a:t>
            </a:r>
            <a:endParaRPr lang="en-US" dirty="0">
              <a:effectLst/>
              <a:latin typeface="Cairo" panose="00000500000000000000" pitchFamily="2" charset="-78"/>
              <a:ea typeface="Times New Roman" panose="02020603050405020304" pitchFamily="18" charset="0"/>
              <a:cs typeface="Cairo" panose="00000500000000000000" pitchFamily="2" charset="-78"/>
            </a:endParaRPr>
          </a:p>
          <a:p>
            <a:pPr marL="914400" lvl="1" indent="-457200" algn="r" rtl="1">
              <a:lnSpc>
                <a:spcPct val="150000"/>
              </a:lnSpc>
              <a:buFont typeface="+mj-lt"/>
              <a:buAutoNum type="arabicPeriod"/>
            </a:pPr>
            <a:r>
              <a:rPr lang="ar-SA" dirty="0">
                <a:effectLst/>
                <a:latin typeface="Cairo" panose="00000500000000000000" pitchFamily="2" charset="-78"/>
                <a:ea typeface="Times New Roman" panose="02020603050405020304" pitchFamily="18" charset="0"/>
                <a:cs typeface="Cairo" panose="00000500000000000000" pitchFamily="2" charset="-78"/>
              </a:rPr>
              <a:t>ابو العينين محمد</a:t>
            </a:r>
            <a:r>
              <a:rPr lang="en-US" dirty="0">
                <a:effectLst/>
                <a:latin typeface="Cairo" panose="00000500000000000000" pitchFamily="2" charset="-78"/>
                <a:ea typeface="Times New Roman" panose="02020603050405020304" pitchFamily="18" charset="0"/>
                <a:cs typeface="Cairo" panose="00000500000000000000" pitchFamily="2" charset="-78"/>
              </a:rPr>
              <a:t>   </a:t>
            </a:r>
            <a:r>
              <a:rPr lang="ar-SA" dirty="0">
                <a:effectLst/>
                <a:latin typeface="Cairo" panose="00000500000000000000" pitchFamily="2" charset="-78"/>
                <a:ea typeface="Times New Roman" panose="02020603050405020304" pitchFamily="18" charset="0"/>
                <a:cs typeface="Cairo" panose="00000500000000000000" pitchFamily="2" charset="-78"/>
              </a:rPr>
              <a:t> </a:t>
            </a:r>
            <a:r>
              <a:rPr lang="ar-EG" dirty="0">
                <a:latin typeface="Cairo" panose="00000500000000000000" pitchFamily="2" charset="-78"/>
                <a:ea typeface="Times New Roman" panose="02020603050405020304" pitchFamily="18" charset="0"/>
                <a:cs typeface="Cairo" panose="00000500000000000000" pitchFamily="2" charset="-78"/>
              </a:rPr>
              <a:t>(</a:t>
            </a:r>
            <a:r>
              <a:rPr lang="ar-EG" dirty="0">
                <a:cs typeface="Cairo" panose="00000500000000000000"/>
              </a:rPr>
              <a:t>2019030112</a:t>
            </a:r>
            <a:r>
              <a:rPr lang="ar-EG" dirty="0">
                <a:latin typeface="Cairo" panose="00000500000000000000" pitchFamily="2" charset="-78"/>
                <a:ea typeface="Times New Roman" panose="02020603050405020304" pitchFamily="18" charset="0"/>
                <a:cs typeface="Cairo" panose="00000500000000000000" pitchFamily="2" charset="-78"/>
              </a:rPr>
              <a:t>)</a:t>
            </a:r>
            <a:endParaRPr lang="en-US" dirty="0">
              <a:latin typeface="Cairo" panose="00000500000000000000" pitchFamily="2" charset="-78"/>
              <a:ea typeface="Times New Roman" panose="02020603050405020304" pitchFamily="18" charset="0"/>
              <a:cs typeface="Cairo" panose="00000500000000000000" pitchFamily="2" charset="-78"/>
            </a:endParaRPr>
          </a:p>
          <a:p>
            <a:pPr marL="914400" lvl="1" indent="-457200" algn="r" rtl="1">
              <a:lnSpc>
                <a:spcPct val="150000"/>
              </a:lnSpc>
              <a:buFont typeface="+mj-lt"/>
              <a:buAutoNum type="arabicPeriod"/>
            </a:pPr>
            <a:r>
              <a:rPr lang="ar-SA" dirty="0">
                <a:effectLst/>
                <a:latin typeface="Cairo" panose="00000500000000000000" pitchFamily="2" charset="-78"/>
                <a:ea typeface="Times New Roman" panose="02020603050405020304" pitchFamily="18" charset="0"/>
                <a:cs typeface="Cairo" panose="00000500000000000000" pitchFamily="2" charset="-78"/>
              </a:rPr>
              <a:t>احمد صلاح عبد</a:t>
            </a:r>
            <a:r>
              <a:rPr lang="en-US" dirty="0">
                <a:effectLst/>
                <a:latin typeface="Cairo" panose="00000500000000000000" pitchFamily="2" charset="-78"/>
                <a:ea typeface="Times New Roman" panose="02020603050405020304" pitchFamily="18" charset="0"/>
                <a:cs typeface="Cairo" panose="00000500000000000000" pitchFamily="2" charset="-78"/>
              </a:rPr>
              <a:t> </a:t>
            </a:r>
            <a:r>
              <a:rPr lang="ar-SA" dirty="0">
                <a:effectLst/>
                <a:latin typeface="Cairo" panose="00000500000000000000" pitchFamily="2" charset="-78"/>
                <a:ea typeface="Times New Roman" panose="02020603050405020304" pitchFamily="18" charset="0"/>
                <a:cs typeface="Cairo" panose="00000500000000000000" pitchFamily="2" charset="-78"/>
              </a:rPr>
              <a:t>العاطي</a:t>
            </a:r>
            <a:r>
              <a:rPr lang="ar-EG" dirty="0">
                <a:latin typeface="Cairo" panose="00000500000000000000" pitchFamily="2" charset="-78"/>
                <a:ea typeface="Times New Roman" panose="02020603050405020304" pitchFamily="18" charset="0"/>
                <a:cs typeface="Cairo" panose="00000500000000000000" pitchFamily="2" charset="-78"/>
              </a:rPr>
              <a:t> (</a:t>
            </a:r>
            <a:r>
              <a:rPr lang="ar-EG" dirty="0">
                <a:cs typeface="Cairo" panose="00000500000000000000"/>
              </a:rPr>
              <a:t>2019030012</a:t>
            </a:r>
            <a:r>
              <a:rPr lang="ar-EG" dirty="0">
                <a:latin typeface="Cairo" panose="00000500000000000000" pitchFamily="2" charset="-78"/>
                <a:ea typeface="Times New Roman" panose="02020603050405020304" pitchFamily="18" charset="0"/>
                <a:cs typeface="Cairo" panose="00000500000000000000" pitchFamily="2" charset="-78"/>
              </a:rPr>
              <a:t>)</a:t>
            </a:r>
            <a:endParaRPr lang="en-US" dirty="0">
              <a:latin typeface="Cairo" panose="00000500000000000000" pitchFamily="2" charset="-78"/>
              <a:cs typeface="Cairo" panose="00000500000000000000" pitchFamily="2" charset="-78"/>
            </a:endParaRPr>
          </a:p>
        </p:txBody>
      </p:sp>
      <p:sp>
        <p:nvSpPr>
          <p:cNvPr id="8" name="TextBox 3">
            <a:extLst>
              <a:ext uri="{FF2B5EF4-FFF2-40B4-BE49-F238E27FC236}">
                <a16:creationId xmlns:a16="http://schemas.microsoft.com/office/drawing/2014/main" id="{5E62E798-29BD-4E05-A49B-72A323C7173E}"/>
              </a:ext>
            </a:extLst>
          </p:cNvPr>
          <p:cNvSpPr txBox="1"/>
          <p:nvPr/>
        </p:nvSpPr>
        <p:spPr>
          <a:xfrm>
            <a:off x="-3761773" y="2319368"/>
            <a:ext cx="9485311" cy="25506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71550" lvl="1" indent="-514350" algn="r" rtl="1">
              <a:lnSpc>
                <a:spcPct val="150000"/>
              </a:lnSpc>
              <a:buFont typeface="+mj-lt"/>
              <a:buAutoNum type="arabicPeriod" startAt="7"/>
            </a:pPr>
            <a:r>
              <a:rPr lang="ar-EG" dirty="0">
                <a:effectLst/>
                <a:latin typeface="Cairo" panose="00000500000000000000" pitchFamily="2" charset="-78"/>
                <a:ea typeface="Times New Roman" panose="02020603050405020304" pitchFamily="18" charset="0"/>
                <a:cs typeface="Cairo" panose="00000500000000000000" pitchFamily="2" charset="-78"/>
              </a:rPr>
              <a:t>احمد جمال ابوطالب</a:t>
            </a:r>
            <a:r>
              <a:rPr lang="en-US" dirty="0">
                <a:effectLst/>
                <a:latin typeface="Cairo" panose="00000500000000000000" pitchFamily="2" charset="-78"/>
                <a:ea typeface="Times New Roman" panose="02020603050405020304" pitchFamily="18" charset="0"/>
                <a:cs typeface="Cairo" panose="00000500000000000000" pitchFamily="2" charset="-78"/>
              </a:rPr>
              <a:t>   </a:t>
            </a:r>
            <a:r>
              <a:rPr lang="ar-EG" dirty="0">
                <a:latin typeface="Cairo" panose="00000500000000000000" pitchFamily="2" charset="-78"/>
                <a:ea typeface="Times New Roman" panose="02020603050405020304" pitchFamily="18" charset="0"/>
                <a:cs typeface="Cairo" panose="00000500000000000000" pitchFamily="2" charset="-78"/>
              </a:rPr>
              <a:t>(</a:t>
            </a:r>
            <a:r>
              <a:rPr lang="ar-EG" dirty="0">
                <a:cs typeface="Cairo" panose="00000500000000000000"/>
              </a:rPr>
              <a:t>2019030007</a:t>
            </a:r>
            <a:r>
              <a:rPr lang="ar-EG" dirty="0">
                <a:latin typeface="Cairo" panose="00000500000000000000" pitchFamily="2" charset="-78"/>
                <a:ea typeface="Times New Roman" panose="02020603050405020304" pitchFamily="18" charset="0"/>
                <a:cs typeface="Cairo" panose="00000500000000000000" pitchFamily="2" charset="-78"/>
              </a:rPr>
              <a:t>)</a:t>
            </a:r>
            <a:endParaRPr lang="en-US" dirty="0">
              <a:effectLst/>
              <a:latin typeface="Cairo" panose="00000500000000000000" pitchFamily="2" charset="-78"/>
              <a:ea typeface="Times New Roman" panose="02020603050405020304" pitchFamily="18" charset="0"/>
              <a:cs typeface="Cairo" panose="00000500000000000000" pitchFamily="2" charset="-78"/>
            </a:endParaRPr>
          </a:p>
          <a:p>
            <a:pPr marL="971550" lvl="1" indent="-514350" algn="r" rtl="1">
              <a:lnSpc>
                <a:spcPct val="150000"/>
              </a:lnSpc>
              <a:buFont typeface="+mj-lt"/>
              <a:buAutoNum type="arabicPeriod" startAt="7"/>
            </a:pPr>
            <a:r>
              <a:rPr lang="ar-EG" dirty="0">
                <a:latin typeface="Cairo" panose="00000500000000000000" pitchFamily="2" charset="-78"/>
                <a:cs typeface="Cairo" panose="00000500000000000000" pitchFamily="2" charset="-78"/>
              </a:rPr>
              <a:t>محمد ثروت محمدعبدالله</a:t>
            </a:r>
            <a:r>
              <a:rPr lang="en-US" dirty="0">
                <a:latin typeface="Cairo" panose="00000500000000000000" pitchFamily="2" charset="-78"/>
                <a:cs typeface="Cairo" panose="00000500000000000000" pitchFamily="2" charset="-78"/>
              </a:rPr>
              <a:t>  </a:t>
            </a:r>
            <a:r>
              <a:rPr lang="ar-EG" dirty="0">
                <a:latin typeface="Cairo" panose="00000500000000000000" pitchFamily="2" charset="-78"/>
                <a:ea typeface="Times New Roman" panose="02020603050405020304" pitchFamily="18" charset="0"/>
                <a:cs typeface="Cairo" panose="00000500000000000000" pitchFamily="2" charset="-78"/>
              </a:rPr>
              <a:t>(</a:t>
            </a:r>
            <a:r>
              <a:rPr lang="ar-EG" dirty="0">
                <a:cs typeface="Cairo" panose="00000500000000000000"/>
              </a:rPr>
              <a:t>2019030150</a:t>
            </a:r>
            <a:r>
              <a:rPr lang="ar-EG" dirty="0">
                <a:latin typeface="Cairo" panose="00000500000000000000" pitchFamily="2" charset="-78"/>
                <a:ea typeface="Times New Roman" panose="02020603050405020304" pitchFamily="18" charset="0"/>
                <a:cs typeface="Cairo" panose="00000500000000000000" pitchFamily="2" charset="-78"/>
              </a:rPr>
              <a:t>)</a:t>
            </a:r>
            <a:endParaRPr lang="en-US" dirty="0">
              <a:latin typeface="Cairo" panose="00000500000000000000" pitchFamily="2" charset="-78"/>
              <a:cs typeface="Cairo" panose="00000500000000000000" pitchFamily="2" charset="-78"/>
            </a:endParaRPr>
          </a:p>
          <a:p>
            <a:pPr marL="914400" lvl="1" indent="-457200" algn="r" rtl="1">
              <a:lnSpc>
                <a:spcPct val="150000"/>
              </a:lnSpc>
              <a:buFont typeface="+mj-lt"/>
              <a:buAutoNum type="arabicPeriod" startAt="7"/>
            </a:pPr>
            <a:r>
              <a:rPr lang="ar-SA" dirty="0">
                <a:effectLst/>
                <a:latin typeface="Cairo" panose="00000500000000000000" pitchFamily="2" charset="-78"/>
                <a:ea typeface="Times New Roman" panose="02020603050405020304" pitchFamily="18" charset="0"/>
                <a:cs typeface="Cairo" panose="00000500000000000000" pitchFamily="2" charset="-78"/>
              </a:rPr>
              <a:t>احمد صفوت</a:t>
            </a:r>
            <a:r>
              <a:rPr lang="en-US" dirty="0">
                <a:effectLst/>
                <a:latin typeface="Cairo" panose="00000500000000000000" pitchFamily="2" charset="-78"/>
                <a:ea typeface="Times New Roman" panose="02020603050405020304" pitchFamily="18" charset="0"/>
                <a:cs typeface="Cairo" panose="00000500000000000000" pitchFamily="2" charset="-78"/>
              </a:rPr>
              <a:t> </a:t>
            </a:r>
            <a:r>
              <a:rPr lang="ar-EG" dirty="0">
                <a:effectLst/>
                <a:latin typeface="Cairo" panose="00000500000000000000" pitchFamily="2" charset="-78"/>
                <a:ea typeface="Times New Roman" panose="02020603050405020304" pitchFamily="18" charset="0"/>
                <a:cs typeface="Cairo" panose="00000500000000000000" pitchFamily="2" charset="-78"/>
              </a:rPr>
              <a:t>محمد</a:t>
            </a:r>
            <a:r>
              <a:rPr lang="en-US" dirty="0">
                <a:effectLst/>
                <a:latin typeface="Cairo" panose="00000500000000000000" pitchFamily="2" charset="-78"/>
                <a:ea typeface="Times New Roman" panose="02020603050405020304" pitchFamily="18" charset="0"/>
                <a:cs typeface="Cairo" panose="00000500000000000000" pitchFamily="2" charset="-78"/>
              </a:rPr>
              <a:t>      </a:t>
            </a:r>
            <a:r>
              <a:rPr lang="ar-EG" dirty="0">
                <a:latin typeface="Cairo" panose="00000500000000000000" pitchFamily="2" charset="-78"/>
                <a:ea typeface="Times New Roman" panose="02020603050405020304" pitchFamily="18" charset="0"/>
                <a:cs typeface="Cairo" panose="00000500000000000000" pitchFamily="2" charset="-78"/>
              </a:rPr>
              <a:t>(</a:t>
            </a:r>
            <a:r>
              <a:rPr lang="ar-EG" dirty="0">
                <a:cs typeface="Cairo" panose="00000500000000000000"/>
              </a:rPr>
              <a:t>2019030011</a:t>
            </a:r>
            <a:r>
              <a:rPr lang="ar-EG" dirty="0">
                <a:latin typeface="Cairo" panose="00000500000000000000" pitchFamily="2" charset="-78"/>
                <a:ea typeface="Times New Roman" panose="02020603050405020304" pitchFamily="18" charset="0"/>
                <a:cs typeface="Cairo" panose="00000500000000000000" pitchFamily="2" charset="-78"/>
              </a:rPr>
              <a:t>)</a:t>
            </a:r>
            <a:endParaRPr lang="en-US" dirty="0">
              <a:effectLst/>
              <a:latin typeface="Cairo" panose="00000500000000000000" pitchFamily="2" charset="-78"/>
              <a:ea typeface="Times New Roman" panose="02020603050405020304" pitchFamily="18" charset="0"/>
              <a:cs typeface="Cairo" panose="00000500000000000000" pitchFamily="2" charset="-78"/>
            </a:endParaRPr>
          </a:p>
          <a:p>
            <a:pPr marL="914400" lvl="1" indent="-457200" algn="r" rtl="1">
              <a:lnSpc>
                <a:spcPct val="150000"/>
              </a:lnSpc>
              <a:buFont typeface="+mj-lt"/>
              <a:buAutoNum type="arabicPeriod" startAt="7"/>
            </a:pPr>
            <a:r>
              <a:rPr lang="ar-SA" dirty="0">
                <a:effectLst/>
                <a:latin typeface="Cairo" panose="00000500000000000000" pitchFamily="2" charset="-78"/>
                <a:ea typeface="Times New Roman" panose="02020603050405020304" pitchFamily="18" charset="0"/>
                <a:cs typeface="Cairo" panose="00000500000000000000" pitchFamily="2" charset="-78"/>
              </a:rPr>
              <a:t>محمد خالد ابوالحسن </a:t>
            </a:r>
            <a:r>
              <a:rPr lang="ar-EG" dirty="0">
                <a:latin typeface="Cairo" panose="00000500000000000000" pitchFamily="2" charset="-78"/>
                <a:ea typeface="Times New Roman" panose="02020603050405020304" pitchFamily="18" charset="0"/>
                <a:cs typeface="Cairo" panose="00000500000000000000" pitchFamily="2" charset="-78"/>
              </a:rPr>
              <a:t>(</a:t>
            </a:r>
            <a:r>
              <a:rPr lang="ar-EG" dirty="0">
                <a:cs typeface="Cairo" panose="00000500000000000000"/>
              </a:rPr>
              <a:t>2019030069</a:t>
            </a:r>
            <a:r>
              <a:rPr lang="ar-EG" dirty="0">
                <a:latin typeface="Cairo" panose="00000500000000000000" pitchFamily="2" charset="-78"/>
                <a:ea typeface="Times New Roman" panose="02020603050405020304" pitchFamily="18" charset="0"/>
                <a:cs typeface="Cairo" panose="00000500000000000000" pitchFamily="2" charset="-78"/>
              </a:rPr>
              <a:t>)</a:t>
            </a:r>
            <a:endParaRPr lang="ar-EG" dirty="0">
              <a:effectLst/>
              <a:latin typeface="Cairo" panose="00000500000000000000" pitchFamily="2" charset="-78"/>
              <a:ea typeface="Times New Roman" panose="02020603050405020304" pitchFamily="18" charset="0"/>
              <a:cs typeface="Cairo" panose="00000500000000000000" pitchFamily="2" charset="-78"/>
            </a:endParaRPr>
          </a:p>
          <a:p>
            <a:pPr marL="914400" lvl="1" indent="-457200" algn="r" rtl="1">
              <a:lnSpc>
                <a:spcPct val="150000"/>
              </a:lnSpc>
              <a:buFont typeface="+mj-lt"/>
              <a:buAutoNum type="arabicPeriod" startAt="7"/>
            </a:pPr>
            <a:r>
              <a:rPr lang="ar-SA" dirty="0">
                <a:effectLst/>
                <a:latin typeface="Cairo" panose="00000500000000000000" pitchFamily="2" charset="-78"/>
                <a:ea typeface="Times New Roman" panose="02020603050405020304" pitchFamily="18" charset="0"/>
                <a:cs typeface="Cairo" panose="00000500000000000000" pitchFamily="2" charset="-78"/>
              </a:rPr>
              <a:t>محمد احمد سليمان </a:t>
            </a:r>
            <a:r>
              <a:rPr lang="en-US" dirty="0">
                <a:effectLst/>
                <a:latin typeface="Cairo" panose="00000500000000000000" pitchFamily="2" charset="-78"/>
                <a:ea typeface="Times New Roman" panose="02020603050405020304" pitchFamily="18" charset="0"/>
                <a:cs typeface="Cairo" panose="00000500000000000000" pitchFamily="2" charset="-78"/>
              </a:rPr>
              <a:t>  </a:t>
            </a:r>
            <a:r>
              <a:rPr lang="ar-EG" dirty="0">
                <a:latin typeface="Cairo" panose="00000500000000000000" pitchFamily="2" charset="-78"/>
                <a:ea typeface="Times New Roman" panose="02020603050405020304" pitchFamily="18" charset="0"/>
                <a:cs typeface="Cairo" panose="00000500000000000000" pitchFamily="2" charset="-78"/>
              </a:rPr>
              <a:t>(</a:t>
            </a:r>
            <a:r>
              <a:rPr lang="ar-EG" dirty="0">
                <a:cs typeface="Cairo" panose="00000500000000000000"/>
              </a:rPr>
              <a:t>2019030063</a:t>
            </a:r>
            <a:r>
              <a:rPr lang="ar-EG" dirty="0">
                <a:latin typeface="Cairo" panose="00000500000000000000" pitchFamily="2" charset="-78"/>
                <a:ea typeface="Times New Roman" panose="02020603050405020304" pitchFamily="18" charset="0"/>
                <a:cs typeface="Cairo" panose="00000500000000000000" pitchFamily="2" charset="-78"/>
              </a:rPr>
              <a:t>)</a:t>
            </a:r>
            <a:endParaRPr lang="en-US" dirty="0">
              <a:latin typeface="Cairo" panose="00000500000000000000" pitchFamily="2" charset="-78"/>
              <a:ea typeface="Times New Roman" panose="02020603050405020304" pitchFamily="18" charset="0"/>
              <a:cs typeface="Cairo" panose="00000500000000000000" pitchFamily="2" charset="-78"/>
            </a:endParaRPr>
          </a:p>
          <a:p>
            <a:pPr lvl="1" algn="r" rtl="1">
              <a:lnSpc>
                <a:spcPct val="150000"/>
              </a:lnSpc>
            </a:pPr>
            <a:r>
              <a:rPr lang="ar-SA" dirty="0">
                <a:effectLst/>
                <a:latin typeface="Cairo" panose="00000500000000000000" pitchFamily="2" charset="-78"/>
                <a:ea typeface="Times New Roman" panose="02020603050405020304" pitchFamily="18" charset="0"/>
                <a:cs typeface="Cairo" panose="00000500000000000000" pitchFamily="2" charset="-78"/>
              </a:rPr>
              <a:t> </a:t>
            </a:r>
            <a:endParaRPr lang="en-US" dirty="0">
              <a:latin typeface="Cairo" panose="00000500000000000000" pitchFamily="2" charset="-78"/>
              <a:ea typeface="Times New Roman" panose="02020603050405020304" pitchFamily="18" charset="0"/>
              <a:cs typeface="Cairo" panose="00000500000000000000" pitchFamily="2" charset="-78"/>
            </a:endParaRPr>
          </a:p>
        </p:txBody>
      </p:sp>
    </p:spTree>
    <p:extLst>
      <p:ext uri="{BB962C8B-B14F-4D97-AF65-F5344CB8AC3E}">
        <p14:creationId xmlns:p14="http://schemas.microsoft.com/office/powerpoint/2010/main" val="2126214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E2AD873-8238-4F8F-89FC-5E61074C8D65}"/>
              </a:ext>
            </a:extLst>
          </p:cNvPr>
          <p:cNvSpPr txBox="1"/>
          <p:nvPr/>
        </p:nvSpPr>
        <p:spPr>
          <a:xfrm>
            <a:off x="5226247" y="714377"/>
            <a:ext cx="1739506" cy="523220"/>
          </a:xfrm>
          <a:prstGeom prst="rect">
            <a:avLst/>
          </a:prstGeom>
          <a:noFill/>
        </p:spPr>
        <p:txBody>
          <a:bodyPr wrap="square" rtlCol="0">
            <a:spAutoFit/>
          </a:bodyPr>
          <a:lstStyle/>
          <a:p>
            <a:r>
              <a:rPr lang="en-US" sz="2800" b="1" dirty="0">
                <a:solidFill>
                  <a:schemeClr val="accent1">
                    <a:lumMod val="75000"/>
                  </a:schemeClr>
                </a:solidFill>
              </a:rPr>
              <a:t>Overview</a:t>
            </a:r>
          </a:p>
        </p:txBody>
      </p:sp>
      <p:sp>
        <p:nvSpPr>
          <p:cNvPr id="7" name="TextBox 6">
            <a:extLst>
              <a:ext uri="{FF2B5EF4-FFF2-40B4-BE49-F238E27FC236}">
                <a16:creationId xmlns:a16="http://schemas.microsoft.com/office/drawing/2014/main" id="{D8A204F7-3DEB-4E74-92A2-E615FF6E03C1}"/>
              </a:ext>
            </a:extLst>
          </p:cNvPr>
          <p:cNvSpPr txBox="1"/>
          <p:nvPr/>
        </p:nvSpPr>
        <p:spPr>
          <a:xfrm>
            <a:off x="785680" y="1865578"/>
            <a:ext cx="6810640" cy="2308324"/>
          </a:xfrm>
          <a:prstGeom prst="rect">
            <a:avLst/>
          </a:prstGeom>
          <a:noFill/>
        </p:spPr>
        <p:txBody>
          <a:bodyPr wrap="square" rtlCol="0">
            <a:spAutoFit/>
          </a:bodyPr>
          <a:lstStyle/>
          <a:p>
            <a:pPr marL="12700" marR="5080" algn="just">
              <a:lnSpc>
                <a:spcPct val="100000"/>
              </a:lnSpc>
              <a:spcBef>
                <a:spcPts val="100"/>
              </a:spcBef>
            </a:pPr>
            <a:r>
              <a:rPr lang="en-US" sz="2400" spc="-5" dirty="0">
                <a:cs typeface="Source Sans Pro Light"/>
              </a:rPr>
              <a:t> A new virus called Coronavirus and hits the world  and Cause of many deaths last 2 years, we developed an APP that telling the user if he has the virus , isolate himself or have nothing and suggest the nearest hospital in his area and some doctors who have high efficiency in coronavirus disease. </a:t>
            </a:r>
            <a:endParaRPr lang="en-US" sz="2400" dirty="0">
              <a:cs typeface="Source Sans Pro Light"/>
            </a:endParaRPr>
          </a:p>
        </p:txBody>
      </p:sp>
      <p:pic>
        <p:nvPicPr>
          <p:cNvPr id="9" name="Picture 8" descr="A picture containing text, monitor, iPod, electronics&#10;&#10;Description automatically generated">
            <a:extLst>
              <a:ext uri="{FF2B5EF4-FFF2-40B4-BE49-F238E27FC236}">
                <a16:creationId xmlns:a16="http://schemas.microsoft.com/office/drawing/2014/main" id="{B096FA5D-96E4-47FB-B6F3-86FD0EB75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1237597"/>
            <a:ext cx="2305050" cy="4151569"/>
          </a:xfrm>
          <a:prstGeom prst="rect">
            <a:avLst/>
          </a:prstGeom>
        </p:spPr>
      </p:pic>
    </p:spTree>
    <p:extLst>
      <p:ext uri="{BB962C8B-B14F-4D97-AF65-F5344CB8AC3E}">
        <p14:creationId xmlns:p14="http://schemas.microsoft.com/office/powerpoint/2010/main" val="713980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8508DB46-429A-48E1-AA03-27F8C8468161}"/>
              </a:ext>
            </a:extLst>
          </p:cNvPr>
          <p:cNvSpPr txBox="1"/>
          <p:nvPr/>
        </p:nvSpPr>
        <p:spPr>
          <a:xfrm>
            <a:off x="1760811" y="3013500"/>
            <a:ext cx="3011214" cy="830997"/>
          </a:xfrm>
          <a:prstGeom prst="rect">
            <a:avLst/>
          </a:prstGeom>
          <a:noFill/>
        </p:spPr>
        <p:txBody>
          <a:bodyPr wrap="square" rtlCol="0">
            <a:spAutoFit/>
          </a:bodyPr>
          <a:lstStyle/>
          <a:p>
            <a:r>
              <a:rPr lang="en-US" sz="4800" b="1" dirty="0">
                <a:solidFill>
                  <a:schemeClr val="accent1">
                    <a:lumMod val="75000"/>
                  </a:schemeClr>
                </a:solidFill>
              </a:rPr>
              <a:t>Objectives</a:t>
            </a:r>
          </a:p>
        </p:txBody>
      </p:sp>
      <p:pic>
        <p:nvPicPr>
          <p:cNvPr id="3" name="Picture 2" descr="A picture containing toy&#10;&#10;Description automatically generated">
            <a:extLst>
              <a:ext uri="{FF2B5EF4-FFF2-40B4-BE49-F238E27FC236}">
                <a16:creationId xmlns:a16="http://schemas.microsoft.com/office/drawing/2014/main" id="{7DC896B8-CF6B-497E-8FD0-6BA9D1DA69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5825" y="1192485"/>
            <a:ext cx="6725964" cy="4473029"/>
          </a:xfrm>
          <a:prstGeom prst="rect">
            <a:avLst/>
          </a:prstGeom>
        </p:spPr>
      </p:pic>
    </p:spTree>
    <p:extLst>
      <p:ext uri="{BB962C8B-B14F-4D97-AF65-F5344CB8AC3E}">
        <p14:creationId xmlns:p14="http://schemas.microsoft.com/office/powerpoint/2010/main" val="1955601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E2AD873-8238-4F8F-89FC-5E61074C8D65}"/>
              </a:ext>
            </a:extLst>
          </p:cNvPr>
          <p:cNvSpPr txBox="1"/>
          <p:nvPr/>
        </p:nvSpPr>
        <p:spPr>
          <a:xfrm>
            <a:off x="5226247" y="714377"/>
            <a:ext cx="1739506" cy="523220"/>
          </a:xfrm>
          <a:prstGeom prst="rect">
            <a:avLst/>
          </a:prstGeom>
          <a:noFill/>
        </p:spPr>
        <p:txBody>
          <a:bodyPr wrap="square" rtlCol="0">
            <a:spAutoFit/>
          </a:bodyPr>
          <a:lstStyle/>
          <a:p>
            <a:r>
              <a:rPr lang="en-US" sz="2800" b="1" dirty="0">
                <a:solidFill>
                  <a:schemeClr val="accent1">
                    <a:lumMod val="75000"/>
                  </a:schemeClr>
                </a:solidFill>
              </a:rPr>
              <a:t>Objectives</a:t>
            </a:r>
          </a:p>
        </p:txBody>
      </p:sp>
      <p:sp>
        <p:nvSpPr>
          <p:cNvPr id="7" name="TextBox 6">
            <a:extLst>
              <a:ext uri="{FF2B5EF4-FFF2-40B4-BE49-F238E27FC236}">
                <a16:creationId xmlns:a16="http://schemas.microsoft.com/office/drawing/2014/main" id="{D8A204F7-3DEB-4E74-92A2-E615FF6E03C1}"/>
              </a:ext>
            </a:extLst>
          </p:cNvPr>
          <p:cNvSpPr txBox="1"/>
          <p:nvPr/>
        </p:nvSpPr>
        <p:spPr>
          <a:xfrm>
            <a:off x="785680" y="1865578"/>
            <a:ext cx="6810640" cy="3416320"/>
          </a:xfrm>
          <a:prstGeom prst="rect">
            <a:avLst/>
          </a:prstGeom>
          <a:noFill/>
        </p:spPr>
        <p:txBody>
          <a:bodyPr wrap="square" rtlCol="0">
            <a:spAutoFit/>
          </a:bodyPr>
          <a:lstStyle/>
          <a:p>
            <a:pPr marL="12700" marR="5080" algn="just">
              <a:lnSpc>
                <a:spcPct val="100000"/>
              </a:lnSpc>
              <a:spcBef>
                <a:spcPts val="100"/>
              </a:spcBef>
            </a:pPr>
            <a:r>
              <a:rPr lang="en-US" sz="2400" spc="-5" dirty="0">
                <a:cs typeface="Source Sans Pro Light"/>
              </a:rPr>
              <a:t>Peoples want to know if they have the virus or not, in our project we developed an APP to android predict if you have the virus by asking you some question that showing to user if he has this disease or not and telling  him to go to hospital with suggest some of hospital which is nearest by  him, or  telling  him you should isolate yourself in home with suggest same doctors that have  high efficiency in your case, or you have nothing  and you should don’t worry about this</a:t>
            </a:r>
          </a:p>
        </p:txBody>
      </p:sp>
      <p:pic>
        <p:nvPicPr>
          <p:cNvPr id="9" name="Picture 8" descr="A picture containing text, monitor, iPod, electronics&#10;&#10;Description automatically generated">
            <a:extLst>
              <a:ext uri="{FF2B5EF4-FFF2-40B4-BE49-F238E27FC236}">
                <a16:creationId xmlns:a16="http://schemas.microsoft.com/office/drawing/2014/main" id="{B096FA5D-96E4-47FB-B6F3-86FD0EB75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1237597"/>
            <a:ext cx="2305050" cy="4151569"/>
          </a:xfrm>
          <a:prstGeom prst="rect">
            <a:avLst/>
          </a:prstGeom>
        </p:spPr>
      </p:pic>
    </p:spTree>
    <p:extLst>
      <p:ext uri="{BB962C8B-B14F-4D97-AF65-F5344CB8AC3E}">
        <p14:creationId xmlns:p14="http://schemas.microsoft.com/office/powerpoint/2010/main" val="219416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8508DB46-429A-48E1-AA03-27F8C8468161}"/>
              </a:ext>
            </a:extLst>
          </p:cNvPr>
          <p:cNvSpPr txBox="1"/>
          <p:nvPr/>
        </p:nvSpPr>
        <p:spPr>
          <a:xfrm>
            <a:off x="2231554" y="3013501"/>
            <a:ext cx="1918642" cy="830997"/>
          </a:xfrm>
          <a:prstGeom prst="rect">
            <a:avLst/>
          </a:prstGeom>
          <a:noFill/>
        </p:spPr>
        <p:txBody>
          <a:bodyPr wrap="square" rtlCol="0">
            <a:spAutoFit/>
          </a:bodyPr>
          <a:lstStyle/>
          <a:p>
            <a:r>
              <a:rPr lang="en-US" sz="4800" b="1" dirty="0">
                <a:solidFill>
                  <a:schemeClr val="accent1">
                    <a:lumMod val="75000"/>
                  </a:schemeClr>
                </a:solidFill>
              </a:rPr>
              <a:t>TOOLS</a:t>
            </a:r>
          </a:p>
        </p:txBody>
      </p:sp>
      <p:pic>
        <p:nvPicPr>
          <p:cNvPr id="3" name="Graphic 2">
            <a:extLst>
              <a:ext uri="{FF2B5EF4-FFF2-40B4-BE49-F238E27FC236}">
                <a16:creationId xmlns:a16="http://schemas.microsoft.com/office/drawing/2014/main" id="{17B43CE0-C50C-4A12-9668-2D06619B49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57838" y="1514475"/>
            <a:ext cx="5542700" cy="4281487"/>
          </a:xfrm>
          <a:prstGeom prst="rect">
            <a:avLst/>
          </a:prstGeom>
        </p:spPr>
      </p:pic>
    </p:spTree>
    <p:extLst>
      <p:ext uri="{BB962C8B-B14F-4D97-AF65-F5344CB8AC3E}">
        <p14:creationId xmlns:p14="http://schemas.microsoft.com/office/powerpoint/2010/main" val="120358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6224409-099F-43BE-8567-F499BD33ED92}"/>
              </a:ext>
            </a:extLst>
          </p:cNvPr>
          <p:cNvSpPr txBox="1"/>
          <p:nvPr/>
        </p:nvSpPr>
        <p:spPr>
          <a:xfrm>
            <a:off x="1022372" y="2289395"/>
            <a:ext cx="3114675" cy="325538"/>
          </a:xfrm>
          <a:prstGeom prst="rect">
            <a:avLst/>
          </a:prstGeom>
          <a:noFill/>
        </p:spPr>
        <p:txBody>
          <a:bodyPr wrap="square" rtlCol="0">
            <a:spAutoFit/>
          </a:bodyPr>
          <a:lstStyle/>
          <a:p>
            <a:pPr marL="342900" marR="0" lvl="0" indent="-342900" algn="just" rtl="0">
              <a:lnSpc>
                <a:spcPct val="115000"/>
              </a:lnSpc>
              <a:spcBef>
                <a:spcPts val="1200"/>
              </a:spcBef>
              <a:spcAft>
                <a:spcPts val="0"/>
              </a:spcAft>
              <a:buFont typeface="Symbol" panose="05050102010706020507" pitchFamily="18" charset="2"/>
              <a:buChar char=""/>
              <a:tabLst>
                <a:tab pos="457200" algn="l"/>
              </a:tabLst>
            </a:pPr>
            <a:r>
              <a:rPr lang="en-US" sz="1400" b="1" dirty="0">
                <a:solidFill>
                  <a:schemeClr val="accent1">
                    <a:lumMod val="75000"/>
                  </a:schemeClr>
                </a:solidFill>
                <a:effectLst/>
                <a:ea typeface="Times New Roman" panose="02020603050405020304" pitchFamily="18" charset="0"/>
                <a:cs typeface="Arial" panose="020B0604020202020204" pitchFamily="34" charset="0"/>
              </a:rPr>
              <a:t>UX/UI</a:t>
            </a:r>
          </a:p>
        </p:txBody>
      </p:sp>
      <p:sp>
        <p:nvSpPr>
          <p:cNvPr id="7" name="TextBox 6">
            <a:extLst>
              <a:ext uri="{FF2B5EF4-FFF2-40B4-BE49-F238E27FC236}">
                <a16:creationId xmlns:a16="http://schemas.microsoft.com/office/drawing/2014/main" id="{7D12DCD7-5D9D-4E3A-979F-F58EB506850B}"/>
              </a:ext>
            </a:extLst>
          </p:cNvPr>
          <p:cNvSpPr txBox="1"/>
          <p:nvPr/>
        </p:nvSpPr>
        <p:spPr>
          <a:xfrm>
            <a:off x="1022371" y="2827877"/>
            <a:ext cx="3114675" cy="325538"/>
          </a:xfrm>
          <a:prstGeom prst="rect">
            <a:avLst/>
          </a:prstGeom>
          <a:noFill/>
        </p:spPr>
        <p:txBody>
          <a:bodyPr wrap="square" rtlCol="0">
            <a:spAutoFit/>
          </a:bodyPr>
          <a:lstStyle/>
          <a:p>
            <a:pPr marL="342900" marR="0" lvl="0" indent="-342900" algn="just" rtl="0">
              <a:lnSpc>
                <a:spcPct val="115000"/>
              </a:lnSpc>
              <a:spcBef>
                <a:spcPts val="1200"/>
              </a:spcBef>
              <a:spcAft>
                <a:spcPts val="0"/>
              </a:spcAft>
              <a:buFont typeface="Symbol" panose="05050102010706020507" pitchFamily="18" charset="2"/>
              <a:buChar char=""/>
              <a:tabLst>
                <a:tab pos="457200" algn="l"/>
              </a:tabLst>
            </a:pPr>
            <a:r>
              <a:rPr lang="en-US" sz="1400" b="1" dirty="0">
                <a:solidFill>
                  <a:schemeClr val="accent1">
                    <a:lumMod val="75000"/>
                  </a:schemeClr>
                </a:solidFill>
                <a:effectLst/>
                <a:ea typeface="Times New Roman" panose="02020603050405020304" pitchFamily="18" charset="0"/>
                <a:cs typeface="Arial" panose="020B0604020202020204" pitchFamily="34" charset="0"/>
              </a:rPr>
              <a:t>Android</a:t>
            </a:r>
          </a:p>
        </p:txBody>
      </p:sp>
      <p:pic>
        <p:nvPicPr>
          <p:cNvPr id="4" name="Picture 3" descr="Graphical user interface, application&#10;&#10;Description automatically generated">
            <a:extLst>
              <a:ext uri="{FF2B5EF4-FFF2-40B4-BE49-F238E27FC236}">
                <a16:creationId xmlns:a16="http://schemas.microsoft.com/office/drawing/2014/main" id="{4BBE6C59-EB8A-472D-B8CC-974E5AD3A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9106" y="1683064"/>
            <a:ext cx="4830835" cy="3623126"/>
          </a:xfrm>
          <a:prstGeom prst="rect">
            <a:avLst/>
          </a:prstGeom>
        </p:spPr>
      </p:pic>
      <p:sp>
        <p:nvSpPr>
          <p:cNvPr id="9" name="TextBox 8">
            <a:extLst>
              <a:ext uri="{FF2B5EF4-FFF2-40B4-BE49-F238E27FC236}">
                <a16:creationId xmlns:a16="http://schemas.microsoft.com/office/drawing/2014/main" id="{3F90B4C7-FED9-4051-A39F-D9D94DDF530F}"/>
              </a:ext>
            </a:extLst>
          </p:cNvPr>
          <p:cNvSpPr txBox="1"/>
          <p:nvPr/>
        </p:nvSpPr>
        <p:spPr>
          <a:xfrm>
            <a:off x="1022371" y="3366359"/>
            <a:ext cx="3114675" cy="325538"/>
          </a:xfrm>
          <a:prstGeom prst="rect">
            <a:avLst/>
          </a:prstGeom>
          <a:noFill/>
        </p:spPr>
        <p:txBody>
          <a:bodyPr wrap="square" rtlCol="0">
            <a:spAutoFit/>
          </a:bodyPr>
          <a:lstStyle/>
          <a:p>
            <a:pPr marL="342900" marR="0" lvl="0" indent="-342900" algn="just" rtl="0">
              <a:lnSpc>
                <a:spcPct val="115000"/>
              </a:lnSpc>
              <a:spcBef>
                <a:spcPts val="1200"/>
              </a:spcBef>
              <a:spcAft>
                <a:spcPts val="0"/>
              </a:spcAft>
              <a:buFont typeface="Symbol" panose="05050102010706020507" pitchFamily="18" charset="2"/>
              <a:buChar char=""/>
              <a:tabLst>
                <a:tab pos="457200" algn="l"/>
              </a:tabLst>
            </a:pPr>
            <a:r>
              <a:rPr lang="en-US" sz="1400" b="1" dirty="0">
                <a:solidFill>
                  <a:schemeClr val="accent1">
                    <a:lumMod val="75000"/>
                  </a:schemeClr>
                </a:solidFill>
                <a:effectLst/>
                <a:ea typeface="Times New Roman" panose="02020603050405020304" pitchFamily="18" charset="0"/>
                <a:cs typeface="Arial" panose="020B0604020202020204" pitchFamily="34" charset="0"/>
              </a:rPr>
              <a:t>Firebase</a:t>
            </a:r>
          </a:p>
        </p:txBody>
      </p:sp>
      <p:sp>
        <p:nvSpPr>
          <p:cNvPr id="10" name="TextBox 9">
            <a:extLst>
              <a:ext uri="{FF2B5EF4-FFF2-40B4-BE49-F238E27FC236}">
                <a16:creationId xmlns:a16="http://schemas.microsoft.com/office/drawing/2014/main" id="{18C1DC02-2122-4BAA-9D5B-FA391ED50359}"/>
              </a:ext>
            </a:extLst>
          </p:cNvPr>
          <p:cNvSpPr txBox="1"/>
          <p:nvPr/>
        </p:nvSpPr>
        <p:spPr>
          <a:xfrm>
            <a:off x="5549741" y="850975"/>
            <a:ext cx="2540313" cy="369332"/>
          </a:xfrm>
          <a:prstGeom prst="rect">
            <a:avLst/>
          </a:prstGeom>
          <a:noFill/>
        </p:spPr>
        <p:txBody>
          <a:bodyPr wrap="square">
            <a:spAutoFit/>
          </a:bodyPr>
          <a:lstStyle/>
          <a:p>
            <a:r>
              <a:rPr lang="en-US" sz="1800" b="1" dirty="0">
                <a:solidFill>
                  <a:schemeClr val="accent1">
                    <a:lumMod val="75000"/>
                  </a:schemeClr>
                </a:solidFill>
              </a:rPr>
              <a:t>Tools</a:t>
            </a:r>
          </a:p>
        </p:txBody>
      </p:sp>
    </p:spTree>
    <p:extLst>
      <p:ext uri="{BB962C8B-B14F-4D97-AF65-F5344CB8AC3E}">
        <p14:creationId xmlns:p14="http://schemas.microsoft.com/office/powerpoint/2010/main" val="634416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E2AD873-8238-4F8F-89FC-5E61074C8D65}"/>
              </a:ext>
            </a:extLst>
          </p:cNvPr>
          <p:cNvSpPr txBox="1"/>
          <p:nvPr/>
        </p:nvSpPr>
        <p:spPr>
          <a:xfrm>
            <a:off x="910094" y="3013501"/>
            <a:ext cx="5323561" cy="830997"/>
          </a:xfrm>
          <a:prstGeom prst="rect">
            <a:avLst/>
          </a:prstGeom>
          <a:noFill/>
        </p:spPr>
        <p:txBody>
          <a:bodyPr wrap="square" rtlCol="0">
            <a:spAutoFit/>
          </a:bodyPr>
          <a:lstStyle/>
          <a:p>
            <a:r>
              <a:rPr lang="en-US" sz="4800" b="1" dirty="0">
                <a:solidFill>
                  <a:schemeClr val="accent1">
                    <a:lumMod val="75000"/>
                  </a:schemeClr>
                </a:solidFill>
              </a:rPr>
              <a:t>OUR FUTURE WORK </a:t>
            </a:r>
          </a:p>
        </p:txBody>
      </p:sp>
      <p:pic>
        <p:nvPicPr>
          <p:cNvPr id="3" name="Graphic 2">
            <a:extLst>
              <a:ext uri="{FF2B5EF4-FFF2-40B4-BE49-F238E27FC236}">
                <a16:creationId xmlns:a16="http://schemas.microsoft.com/office/drawing/2014/main" id="{AC015691-2BD2-443B-A0A8-09623838A6B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922459" y="1410846"/>
            <a:ext cx="5802816" cy="3789804"/>
          </a:xfrm>
          <a:prstGeom prst="rect">
            <a:avLst/>
          </a:prstGeom>
        </p:spPr>
      </p:pic>
    </p:spTree>
    <p:extLst>
      <p:ext uri="{BB962C8B-B14F-4D97-AF65-F5344CB8AC3E}">
        <p14:creationId xmlns:p14="http://schemas.microsoft.com/office/powerpoint/2010/main" val="3112793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E2AD873-8238-4F8F-89FC-5E61074C8D65}"/>
              </a:ext>
            </a:extLst>
          </p:cNvPr>
          <p:cNvSpPr txBox="1"/>
          <p:nvPr/>
        </p:nvSpPr>
        <p:spPr>
          <a:xfrm>
            <a:off x="4728456" y="849421"/>
            <a:ext cx="2735086" cy="523220"/>
          </a:xfrm>
          <a:prstGeom prst="rect">
            <a:avLst/>
          </a:prstGeom>
          <a:noFill/>
        </p:spPr>
        <p:txBody>
          <a:bodyPr wrap="square" rtlCol="0">
            <a:spAutoFit/>
          </a:bodyPr>
          <a:lstStyle/>
          <a:p>
            <a:r>
              <a:rPr lang="en-US" sz="2800" b="1" dirty="0">
                <a:solidFill>
                  <a:schemeClr val="accent1">
                    <a:lumMod val="75000"/>
                  </a:schemeClr>
                </a:solidFill>
              </a:rPr>
              <a:t>Our future work </a:t>
            </a:r>
          </a:p>
        </p:txBody>
      </p:sp>
      <p:sp>
        <p:nvSpPr>
          <p:cNvPr id="7" name="TextBox 6">
            <a:extLst>
              <a:ext uri="{FF2B5EF4-FFF2-40B4-BE49-F238E27FC236}">
                <a16:creationId xmlns:a16="http://schemas.microsoft.com/office/drawing/2014/main" id="{D8A204F7-3DEB-4E74-92A2-E615FF6E03C1}"/>
              </a:ext>
            </a:extLst>
          </p:cNvPr>
          <p:cNvSpPr txBox="1"/>
          <p:nvPr/>
        </p:nvSpPr>
        <p:spPr>
          <a:xfrm>
            <a:off x="1020659" y="1887039"/>
            <a:ext cx="10150680" cy="3083921"/>
          </a:xfrm>
          <a:prstGeom prst="rect">
            <a:avLst/>
          </a:prstGeom>
          <a:noFill/>
        </p:spPr>
        <p:txBody>
          <a:bodyPr wrap="square" rtlCol="0">
            <a:spAutoFit/>
          </a:bodyPr>
          <a:lstStyle/>
          <a:p>
            <a:pPr>
              <a:lnSpc>
                <a:spcPct val="200000"/>
              </a:lnSpc>
            </a:pPr>
            <a:r>
              <a:rPr lang="en-US" sz="2000" dirty="0"/>
              <a:t>Focus on the following aspects:</a:t>
            </a:r>
          </a:p>
          <a:p>
            <a:pPr marL="342900" indent="-342900">
              <a:lnSpc>
                <a:spcPct val="200000"/>
              </a:lnSpc>
              <a:buFont typeface="Arial" panose="020B0604020202020204" pitchFamily="34" charset="0"/>
              <a:buChar char="•"/>
            </a:pPr>
            <a:r>
              <a:rPr lang="en-US" sz="2000" dirty="0"/>
              <a:t>Adding more types of diseases.</a:t>
            </a:r>
          </a:p>
          <a:p>
            <a:pPr marL="342900" indent="-342900">
              <a:lnSpc>
                <a:spcPct val="200000"/>
              </a:lnSpc>
              <a:buFont typeface="Arial" panose="020B0604020202020204" pitchFamily="34" charset="0"/>
              <a:buChar char="•"/>
            </a:pPr>
            <a:r>
              <a:rPr lang="en-US" sz="2000" dirty="0"/>
              <a:t>Predict if the user has covid-19 through x-ray on the chest.</a:t>
            </a:r>
          </a:p>
          <a:p>
            <a:pPr marL="342900" indent="-342900">
              <a:lnSpc>
                <a:spcPct val="200000"/>
              </a:lnSpc>
              <a:buFont typeface="Arial" panose="020B0604020202020204" pitchFamily="34" charset="0"/>
              <a:buChar char="•"/>
            </a:pPr>
            <a:r>
              <a:rPr lang="en-US" sz="2000" dirty="0"/>
              <a:t>Enhancing the security of application. </a:t>
            </a:r>
          </a:p>
          <a:p>
            <a:pPr marL="342900" indent="-342900">
              <a:lnSpc>
                <a:spcPct val="200000"/>
              </a:lnSpc>
              <a:buFont typeface="Arial" panose="020B0604020202020204" pitchFamily="34" charset="0"/>
              <a:buChar char="•"/>
            </a:pPr>
            <a:r>
              <a:rPr lang="en-US" sz="2000" dirty="0"/>
              <a:t>Developing an web based system.</a:t>
            </a:r>
          </a:p>
        </p:txBody>
      </p:sp>
    </p:spTree>
    <p:extLst>
      <p:ext uri="{BB962C8B-B14F-4D97-AF65-F5344CB8AC3E}">
        <p14:creationId xmlns:p14="http://schemas.microsoft.com/office/powerpoint/2010/main" val="1172754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E2AD873-8238-4F8F-89FC-5E61074C8D65}"/>
              </a:ext>
            </a:extLst>
          </p:cNvPr>
          <p:cNvSpPr txBox="1"/>
          <p:nvPr/>
        </p:nvSpPr>
        <p:spPr>
          <a:xfrm>
            <a:off x="1148318" y="3013501"/>
            <a:ext cx="4694713" cy="830997"/>
          </a:xfrm>
          <a:prstGeom prst="rect">
            <a:avLst/>
          </a:prstGeom>
          <a:noFill/>
        </p:spPr>
        <p:txBody>
          <a:bodyPr wrap="square" rtlCol="0">
            <a:spAutoFit/>
          </a:bodyPr>
          <a:lstStyle/>
          <a:p>
            <a:r>
              <a:rPr lang="en-US" sz="4800" b="1" dirty="0">
                <a:solidFill>
                  <a:schemeClr val="accent1">
                    <a:lumMod val="75000"/>
                  </a:schemeClr>
                </a:solidFill>
              </a:rPr>
              <a:t>STRENGTH POINT</a:t>
            </a:r>
          </a:p>
        </p:txBody>
      </p:sp>
      <p:pic>
        <p:nvPicPr>
          <p:cNvPr id="3" name="Graphic 2">
            <a:extLst>
              <a:ext uri="{FF2B5EF4-FFF2-40B4-BE49-F238E27FC236}">
                <a16:creationId xmlns:a16="http://schemas.microsoft.com/office/drawing/2014/main" id="{45BA1C68-8CD5-4C71-8DC7-5DB7D1987A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096000" y="1593055"/>
            <a:ext cx="5742500" cy="3671887"/>
          </a:xfrm>
          <a:prstGeom prst="rect">
            <a:avLst/>
          </a:prstGeom>
        </p:spPr>
      </p:pic>
    </p:spTree>
    <p:extLst>
      <p:ext uri="{BB962C8B-B14F-4D97-AF65-F5344CB8AC3E}">
        <p14:creationId xmlns:p14="http://schemas.microsoft.com/office/powerpoint/2010/main" val="381221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E2AD873-8238-4F8F-89FC-5E61074C8D65}"/>
              </a:ext>
            </a:extLst>
          </p:cNvPr>
          <p:cNvSpPr txBox="1"/>
          <p:nvPr/>
        </p:nvSpPr>
        <p:spPr>
          <a:xfrm>
            <a:off x="4921690" y="849421"/>
            <a:ext cx="2348619" cy="523220"/>
          </a:xfrm>
          <a:prstGeom prst="rect">
            <a:avLst/>
          </a:prstGeom>
          <a:noFill/>
        </p:spPr>
        <p:txBody>
          <a:bodyPr wrap="square" rtlCol="0">
            <a:spAutoFit/>
          </a:bodyPr>
          <a:lstStyle/>
          <a:p>
            <a:r>
              <a:rPr lang="en-US" sz="2800" b="1" dirty="0">
                <a:solidFill>
                  <a:schemeClr val="accent1">
                    <a:lumMod val="75000"/>
                  </a:schemeClr>
                </a:solidFill>
              </a:rPr>
              <a:t>Strength point</a:t>
            </a:r>
          </a:p>
        </p:txBody>
      </p:sp>
      <p:sp>
        <p:nvSpPr>
          <p:cNvPr id="7" name="TextBox 6">
            <a:extLst>
              <a:ext uri="{FF2B5EF4-FFF2-40B4-BE49-F238E27FC236}">
                <a16:creationId xmlns:a16="http://schemas.microsoft.com/office/drawing/2014/main" id="{D8A204F7-3DEB-4E74-92A2-E615FF6E03C1}"/>
              </a:ext>
            </a:extLst>
          </p:cNvPr>
          <p:cNvSpPr txBox="1"/>
          <p:nvPr/>
        </p:nvSpPr>
        <p:spPr>
          <a:xfrm>
            <a:off x="1031845" y="2021691"/>
            <a:ext cx="10150680" cy="189128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Easy to use</a:t>
            </a:r>
          </a:p>
          <a:p>
            <a:pPr marL="342900" indent="-342900">
              <a:lnSpc>
                <a:spcPct val="150000"/>
              </a:lnSpc>
              <a:buFont typeface="Arial" panose="020B0604020202020204" pitchFamily="34" charset="0"/>
              <a:buChar char="•"/>
            </a:pPr>
            <a:r>
              <a:rPr lang="en-US" sz="2000" dirty="0"/>
              <a:t>Suitable for all ages</a:t>
            </a:r>
          </a:p>
          <a:p>
            <a:pPr marL="342900" indent="-342900">
              <a:lnSpc>
                <a:spcPct val="150000"/>
              </a:lnSpc>
              <a:buFont typeface="Arial" panose="020B0604020202020204" pitchFamily="34" charset="0"/>
              <a:buChar char="•"/>
            </a:pPr>
            <a:r>
              <a:rPr lang="en-US" sz="2000" dirty="0"/>
              <a:t>Reduce crowding in hospitals</a:t>
            </a:r>
          </a:p>
          <a:p>
            <a:pPr marL="342900" indent="-342900">
              <a:lnSpc>
                <a:spcPct val="150000"/>
              </a:lnSpc>
              <a:buFont typeface="Arial" panose="020B0604020202020204" pitchFamily="34" charset="0"/>
              <a:buChar char="•"/>
            </a:pPr>
            <a:r>
              <a:rPr lang="en-US" sz="2000" dirty="0"/>
              <a:t>Immediate follow up</a:t>
            </a:r>
          </a:p>
        </p:txBody>
      </p:sp>
    </p:spTree>
    <p:extLst>
      <p:ext uri="{BB962C8B-B14F-4D97-AF65-F5344CB8AC3E}">
        <p14:creationId xmlns:p14="http://schemas.microsoft.com/office/powerpoint/2010/main" val="308637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E2AD873-8238-4F8F-89FC-5E61074C8D65}"/>
              </a:ext>
            </a:extLst>
          </p:cNvPr>
          <p:cNvSpPr txBox="1"/>
          <p:nvPr/>
        </p:nvSpPr>
        <p:spPr>
          <a:xfrm>
            <a:off x="1186074" y="3013501"/>
            <a:ext cx="5781251" cy="830997"/>
          </a:xfrm>
          <a:prstGeom prst="rect">
            <a:avLst/>
          </a:prstGeom>
          <a:noFill/>
        </p:spPr>
        <p:txBody>
          <a:bodyPr wrap="square" rtlCol="0">
            <a:spAutoFit/>
          </a:bodyPr>
          <a:lstStyle/>
          <a:p>
            <a:r>
              <a:rPr lang="en-US" sz="4800" b="1" dirty="0">
                <a:solidFill>
                  <a:schemeClr val="accent1">
                    <a:lumMod val="75000"/>
                  </a:schemeClr>
                </a:solidFill>
              </a:rPr>
              <a:t>ACKNOWLEDGMENTS</a:t>
            </a:r>
          </a:p>
        </p:txBody>
      </p:sp>
      <p:pic>
        <p:nvPicPr>
          <p:cNvPr id="3" name="Graphic 2">
            <a:extLst>
              <a:ext uri="{FF2B5EF4-FFF2-40B4-BE49-F238E27FC236}">
                <a16:creationId xmlns:a16="http://schemas.microsoft.com/office/drawing/2014/main" id="{23F07BA9-11E9-456E-96F7-28BFBB9BF5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378027" y="2381250"/>
            <a:ext cx="5275387" cy="3971924"/>
          </a:xfrm>
          <a:prstGeom prst="rect">
            <a:avLst/>
          </a:prstGeom>
        </p:spPr>
      </p:pic>
    </p:spTree>
    <p:extLst>
      <p:ext uri="{BB962C8B-B14F-4D97-AF65-F5344CB8AC3E}">
        <p14:creationId xmlns:p14="http://schemas.microsoft.com/office/powerpoint/2010/main" val="3613430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3" y="10633"/>
            <a:ext cx="12192000" cy="6858000"/>
          </a:xfrm>
          <a:prstGeom prst="rect">
            <a:avLst/>
          </a:prstGeom>
        </p:spPr>
      </p:pic>
      <p:sp>
        <p:nvSpPr>
          <p:cNvPr id="7" name="TextBox 6">
            <a:extLst>
              <a:ext uri="{FF2B5EF4-FFF2-40B4-BE49-F238E27FC236}">
                <a16:creationId xmlns:a16="http://schemas.microsoft.com/office/drawing/2014/main" id="{A2E8FB7F-A651-4D97-B330-25D142AC3BCA}"/>
              </a:ext>
            </a:extLst>
          </p:cNvPr>
          <p:cNvSpPr txBox="1"/>
          <p:nvPr/>
        </p:nvSpPr>
        <p:spPr>
          <a:xfrm>
            <a:off x="385769" y="2933481"/>
            <a:ext cx="5514959" cy="830997"/>
          </a:xfrm>
          <a:prstGeom prst="rect">
            <a:avLst/>
          </a:prstGeom>
          <a:noFill/>
        </p:spPr>
        <p:txBody>
          <a:bodyPr wrap="square" rtlCol="0">
            <a:spAutoFit/>
          </a:bodyPr>
          <a:lstStyle/>
          <a:p>
            <a:pPr algn="ctr"/>
            <a:r>
              <a:rPr lang="en-US" sz="4800" b="1" dirty="0">
                <a:solidFill>
                  <a:schemeClr val="accent1">
                    <a:lumMod val="75000"/>
                  </a:schemeClr>
                </a:solidFill>
              </a:rPr>
              <a:t>INTRODUCTION</a:t>
            </a:r>
          </a:p>
        </p:txBody>
      </p:sp>
      <p:pic>
        <p:nvPicPr>
          <p:cNvPr id="9" name="Graphic 8">
            <a:extLst>
              <a:ext uri="{FF2B5EF4-FFF2-40B4-BE49-F238E27FC236}">
                <a16:creationId xmlns:a16="http://schemas.microsoft.com/office/drawing/2014/main" id="{C63B9878-B673-457C-8C5C-97AAF01E875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10350" y="1894284"/>
            <a:ext cx="4323525" cy="3355181"/>
          </a:xfrm>
          <a:prstGeom prst="rect">
            <a:avLst/>
          </a:prstGeom>
        </p:spPr>
      </p:pic>
    </p:spTree>
    <p:extLst>
      <p:ext uri="{BB962C8B-B14F-4D97-AF65-F5344CB8AC3E}">
        <p14:creationId xmlns:p14="http://schemas.microsoft.com/office/powerpoint/2010/main" val="695285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E2AD873-8238-4F8F-89FC-5E61074C8D65}"/>
              </a:ext>
            </a:extLst>
          </p:cNvPr>
          <p:cNvSpPr txBox="1"/>
          <p:nvPr/>
        </p:nvSpPr>
        <p:spPr>
          <a:xfrm>
            <a:off x="5413382" y="887521"/>
            <a:ext cx="3117835" cy="523220"/>
          </a:xfrm>
          <a:prstGeom prst="rect">
            <a:avLst/>
          </a:prstGeom>
          <a:noFill/>
        </p:spPr>
        <p:txBody>
          <a:bodyPr wrap="square" rtlCol="0">
            <a:spAutoFit/>
          </a:bodyPr>
          <a:lstStyle/>
          <a:p>
            <a:r>
              <a:rPr lang="en-US" sz="2800" b="1" dirty="0">
                <a:solidFill>
                  <a:schemeClr val="accent1">
                    <a:lumMod val="75000"/>
                  </a:schemeClr>
                </a:solidFill>
              </a:rPr>
              <a:t>Conclusion </a:t>
            </a:r>
          </a:p>
        </p:txBody>
      </p:sp>
      <p:sp>
        <p:nvSpPr>
          <p:cNvPr id="7" name="TextBox 6">
            <a:extLst>
              <a:ext uri="{FF2B5EF4-FFF2-40B4-BE49-F238E27FC236}">
                <a16:creationId xmlns:a16="http://schemas.microsoft.com/office/drawing/2014/main" id="{D8A204F7-3DEB-4E74-92A2-E615FF6E03C1}"/>
              </a:ext>
            </a:extLst>
          </p:cNvPr>
          <p:cNvSpPr txBox="1"/>
          <p:nvPr/>
        </p:nvSpPr>
        <p:spPr>
          <a:xfrm>
            <a:off x="1031844" y="1904245"/>
            <a:ext cx="10417206" cy="1891287"/>
          </a:xfrm>
          <a:prstGeom prst="rect">
            <a:avLst/>
          </a:prstGeom>
          <a:noFill/>
        </p:spPr>
        <p:txBody>
          <a:bodyPr wrap="square" rtlCol="0">
            <a:spAutoFit/>
          </a:bodyPr>
          <a:lstStyle/>
          <a:p>
            <a:pPr>
              <a:lnSpc>
                <a:spcPct val="150000"/>
              </a:lnSpc>
            </a:pPr>
            <a:r>
              <a:rPr lang="en-US" sz="2000" dirty="0"/>
              <a:t>Coronavirus is very dangerous to older peoples and it Lead to death. if you feels any Syndrome of coronavirus, you should go to hospital  and make a coronavirus test to ensure .</a:t>
            </a:r>
          </a:p>
          <a:p>
            <a:pPr>
              <a:lnSpc>
                <a:spcPct val="150000"/>
              </a:lnSpc>
            </a:pPr>
            <a:r>
              <a:rPr lang="en-US" sz="2000" dirty="0"/>
              <a:t>the coronavirus test not yourself but to your family that you must  protect them not to copy the virus to them. </a:t>
            </a:r>
          </a:p>
        </p:txBody>
      </p:sp>
    </p:spTree>
    <p:extLst>
      <p:ext uri="{BB962C8B-B14F-4D97-AF65-F5344CB8AC3E}">
        <p14:creationId xmlns:p14="http://schemas.microsoft.com/office/powerpoint/2010/main" val="4124571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3B92-E11E-4D83-BF76-5543C8208DBA}"/>
              </a:ext>
            </a:extLst>
          </p:cNvPr>
          <p:cNvSpPr>
            <a:spLocks noGrp="1"/>
          </p:cNvSpPr>
          <p:nvPr>
            <p:ph type="title"/>
          </p:nvPr>
        </p:nvSpPr>
        <p:spPr/>
        <p:txBody>
          <a:bodyPr/>
          <a:lstStyle/>
          <a:p>
            <a:endParaRPr lang="en-US"/>
          </a:p>
        </p:txBody>
      </p:sp>
      <p:pic>
        <p:nvPicPr>
          <p:cNvPr id="5" name="Content Placeholder 4" descr="Graphical user interface, website&#10;&#10;Description automatically generated">
            <a:extLst>
              <a:ext uri="{FF2B5EF4-FFF2-40B4-BE49-F238E27FC236}">
                <a16:creationId xmlns:a16="http://schemas.microsoft.com/office/drawing/2014/main" id="{66AA13E6-C6DF-4060-AE40-147B03B5290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99305"/>
            <a:ext cx="12192000" cy="7056610"/>
          </a:xfrm>
        </p:spPr>
      </p:pic>
    </p:spTree>
    <p:extLst>
      <p:ext uri="{BB962C8B-B14F-4D97-AF65-F5344CB8AC3E}">
        <p14:creationId xmlns:p14="http://schemas.microsoft.com/office/powerpoint/2010/main" val="328773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F5E30F42-54EE-4053-B25B-C81CBD207FDB}"/>
              </a:ext>
            </a:extLst>
          </p:cNvPr>
          <p:cNvSpPr txBox="1"/>
          <p:nvPr/>
        </p:nvSpPr>
        <p:spPr>
          <a:xfrm>
            <a:off x="567642" y="701231"/>
            <a:ext cx="3053605" cy="461665"/>
          </a:xfrm>
          <a:prstGeom prst="rect">
            <a:avLst/>
          </a:prstGeom>
          <a:noFill/>
        </p:spPr>
        <p:txBody>
          <a:bodyPr wrap="square" rtlCol="0">
            <a:spAutoFit/>
          </a:bodyPr>
          <a:lstStyle/>
          <a:p>
            <a:r>
              <a:rPr lang="en-US" sz="2400" dirty="0">
                <a:solidFill>
                  <a:schemeClr val="accent1">
                    <a:lumMod val="75000"/>
                  </a:schemeClr>
                </a:solidFill>
              </a:rPr>
              <a:t>Global Disease</a:t>
            </a:r>
          </a:p>
        </p:txBody>
      </p:sp>
      <p:pic>
        <p:nvPicPr>
          <p:cNvPr id="7" name="Picture 6" descr="A picture containing person, indoor, hand&#10;&#10;Description automatically generated">
            <a:extLst>
              <a:ext uri="{FF2B5EF4-FFF2-40B4-BE49-F238E27FC236}">
                <a16:creationId xmlns:a16="http://schemas.microsoft.com/office/drawing/2014/main" id="{07733209-9C0D-42FC-B675-50E7925DC6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7681" y="1462080"/>
            <a:ext cx="7076638" cy="47177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8441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85059451-AC17-4B59-8A8B-DCD6F17A9C7C}"/>
              </a:ext>
            </a:extLst>
          </p:cNvPr>
          <p:cNvSpPr txBox="1">
            <a:spLocks/>
          </p:cNvSpPr>
          <p:nvPr/>
        </p:nvSpPr>
        <p:spPr>
          <a:xfrm>
            <a:off x="650283" y="604157"/>
            <a:ext cx="4400034" cy="587138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COVID-19</a:t>
            </a:r>
            <a:endParaRPr lang="en-US" dirty="0"/>
          </a:p>
          <a:p>
            <a:pPr algn="ctr"/>
            <a:r>
              <a:rPr lang="en-US" dirty="0" smtClean="0"/>
              <a:t/>
            </a:r>
            <a:br>
              <a:rPr lang="en-US" dirty="0" smtClean="0"/>
            </a:br>
            <a:r>
              <a:rPr lang="en-US" b="1" dirty="0" smtClean="0"/>
              <a:t>SARS-CoV-2</a:t>
            </a:r>
            <a:r>
              <a:rPr lang="en-US" b="1" smtClean="0"/>
              <a:t/>
            </a:r>
            <a:br>
              <a:rPr lang="en-US" b="1" smtClean="0"/>
            </a:br>
            <a:endParaRPr lang="en-US" b="1" dirty="0" smtClean="0"/>
          </a:p>
        </p:txBody>
      </p:sp>
      <p:pic>
        <p:nvPicPr>
          <p:cNvPr id="12" name="Picture 11">
            <a:extLst>
              <a:ext uri="{FF2B5EF4-FFF2-40B4-BE49-F238E27FC236}">
                <a16:creationId xmlns:a16="http://schemas.microsoft.com/office/drawing/2014/main" id="{46E1ED9D-564D-416C-B464-9278ACE04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016" y="351065"/>
            <a:ext cx="5904905" cy="5910943"/>
          </a:xfrm>
          <a:prstGeom prst="rect">
            <a:avLst/>
          </a:prstGeom>
        </p:spPr>
      </p:pic>
    </p:spTree>
    <p:extLst>
      <p:ext uri="{BB962C8B-B14F-4D97-AF65-F5344CB8AC3E}">
        <p14:creationId xmlns:p14="http://schemas.microsoft.com/office/powerpoint/2010/main" val="623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446E7D19-7C7B-4AFF-BDEA-551259657218}"/>
              </a:ext>
            </a:extLst>
          </p:cNvPr>
          <p:cNvSpPr txBox="1">
            <a:spLocks/>
          </p:cNvSpPr>
          <p:nvPr/>
        </p:nvSpPr>
        <p:spPr>
          <a:xfrm>
            <a:off x="838200" y="365125"/>
            <a:ext cx="10515600"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7 Human Coronaviruses:</a:t>
            </a:r>
            <a:br>
              <a:rPr lang="en-US" smtClean="0"/>
            </a:br>
            <a:r>
              <a:rPr lang="en-US" smtClean="0"/>
              <a:t>4 normal; 3 “novel”</a:t>
            </a:r>
            <a:endParaRPr lang="en-US" dirty="0"/>
          </a:p>
        </p:txBody>
      </p:sp>
      <p:pic>
        <p:nvPicPr>
          <p:cNvPr id="5" name="Content Placeholder 4">
            <a:extLst>
              <a:ext uri="{FF2B5EF4-FFF2-40B4-BE49-F238E27FC236}">
                <a16:creationId xmlns:a16="http://schemas.microsoft.com/office/drawing/2014/main" id="{78BEB36C-53DC-4DFE-9769-E3027E359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46246"/>
            <a:ext cx="10515600" cy="3375473"/>
          </a:xfrm>
          <a:prstGeom prst="rect">
            <a:avLst/>
          </a:prstGeom>
        </p:spPr>
      </p:pic>
    </p:spTree>
    <p:extLst>
      <p:ext uri="{BB962C8B-B14F-4D97-AF65-F5344CB8AC3E}">
        <p14:creationId xmlns:p14="http://schemas.microsoft.com/office/powerpoint/2010/main" val="2679946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4F1ED7BE-3FA8-4D9A-B908-0B3D9381BA90}"/>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t>Coronavirus Genome</a:t>
            </a:r>
            <a:endParaRPr lang="en-US" dirty="0"/>
          </a:p>
        </p:txBody>
      </p:sp>
      <p:sp>
        <p:nvSpPr>
          <p:cNvPr id="5" name="Content Placeholder 2">
            <a:extLst>
              <a:ext uri="{FF2B5EF4-FFF2-40B4-BE49-F238E27FC236}">
                <a16:creationId xmlns:a16="http://schemas.microsoft.com/office/drawing/2014/main" id="{E6821104-FF1A-4C5A-B4B1-5B57D81DBDC7}"/>
              </a:ext>
            </a:extLst>
          </p:cNvPr>
          <p:cNvSpPr txBox="1">
            <a:spLocks/>
          </p:cNvSpPr>
          <p:nvPr/>
        </p:nvSpPr>
        <p:spPr>
          <a:xfrm>
            <a:off x="838200" y="1825624"/>
            <a:ext cx="10515600" cy="49291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Encodes four or five structural proteins:</a:t>
            </a:r>
          </a:p>
          <a:p>
            <a:pPr lvl="1" algn="l"/>
            <a:r>
              <a:rPr lang="en-US" b="1" dirty="0" smtClean="0"/>
              <a:t>S</a:t>
            </a:r>
            <a:r>
              <a:rPr lang="en-US" dirty="0" smtClean="0"/>
              <a:t> – spikes on the outside; </a:t>
            </a:r>
            <a:r>
              <a:rPr lang="en-US" b="1" dirty="0" smtClean="0"/>
              <a:t>mediates receptor binding</a:t>
            </a:r>
          </a:p>
          <a:p>
            <a:pPr lvl="1" algn="l"/>
            <a:r>
              <a:rPr lang="en-US" b="1" dirty="0" smtClean="0"/>
              <a:t>M</a:t>
            </a:r>
            <a:r>
              <a:rPr lang="en-US" dirty="0" smtClean="0"/>
              <a:t> – membrane protein; assists viral assembly</a:t>
            </a:r>
          </a:p>
          <a:p>
            <a:pPr lvl="1" algn="l"/>
            <a:r>
              <a:rPr lang="en-US" b="1" dirty="0" smtClean="0"/>
              <a:t>N </a:t>
            </a:r>
            <a:r>
              <a:rPr lang="en-US" dirty="0" smtClean="0"/>
              <a:t>– </a:t>
            </a:r>
            <a:r>
              <a:rPr lang="en-US" dirty="0" err="1" smtClean="0"/>
              <a:t>nucleocapsid</a:t>
            </a:r>
            <a:r>
              <a:rPr lang="en-US" dirty="0" smtClean="0"/>
              <a:t> protein; regulation of viral RNA synthesis, may interact with M protein during virus budding </a:t>
            </a:r>
          </a:p>
          <a:p>
            <a:pPr lvl="1" algn="l"/>
            <a:r>
              <a:rPr lang="en-US" b="1" dirty="0" smtClean="0"/>
              <a:t>E </a:t>
            </a:r>
            <a:r>
              <a:rPr lang="en-US" dirty="0" smtClean="0"/>
              <a:t>– small envelope protein; function necessary but not fully understood</a:t>
            </a:r>
          </a:p>
          <a:p>
            <a:pPr lvl="1" algn="l"/>
            <a:r>
              <a:rPr lang="en-US" b="1" dirty="0" smtClean="0"/>
              <a:t>HE </a:t>
            </a:r>
            <a:r>
              <a:rPr lang="en-US" dirty="0" smtClean="0"/>
              <a:t>– hemagglutinin-esterase glycoprotein in Beta coronavirus OC43 and HKU1 only; enhances uptake into mucosal cells</a:t>
            </a:r>
          </a:p>
          <a:p>
            <a:pPr lvl="1" algn="l"/>
            <a:endParaRPr lang="en-US" dirty="0" smtClean="0">
              <a:hlinkClick r:id="rId3"/>
            </a:endParaRPr>
          </a:p>
          <a:p>
            <a:pPr algn="l"/>
            <a:r>
              <a:rPr lang="en-US" dirty="0" smtClean="0"/>
              <a:t>Video and article on how coronavirus replication in cells occurs:  </a:t>
            </a:r>
            <a:r>
              <a:rPr lang="en-US" dirty="0" smtClean="0">
                <a:hlinkClick r:id="rId4"/>
              </a:rPr>
              <a:t>https://www.youtube.com/watch?v=Eeh054-Hx1U</a:t>
            </a:r>
            <a:endParaRPr lang="en-US" dirty="0" smtClean="0">
              <a:hlinkClick r:id="rId3"/>
            </a:endParaRPr>
          </a:p>
          <a:p>
            <a:pPr algn="l"/>
            <a:r>
              <a:rPr lang="en-US" dirty="0" smtClean="0">
                <a:hlinkClick r:id="rId3"/>
              </a:rPr>
              <a:t>https://www.ncbi.nlm.nih.gov/pmc/articles/PMC4369385/</a:t>
            </a:r>
            <a:endParaRPr lang="en-US" dirty="0" smtClean="0"/>
          </a:p>
          <a:p>
            <a:endParaRPr lang="en-US" dirty="0"/>
          </a:p>
        </p:txBody>
      </p:sp>
    </p:spTree>
    <p:extLst>
      <p:ext uri="{BB962C8B-B14F-4D97-AF65-F5344CB8AC3E}">
        <p14:creationId xmlns:p14="http://schemas.microsoft.com/office/powerpoint/2010/main" val="3865144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ontent Placeholder 4">
            <a:extLst>
              <a:ext uri="{FF2B5EF4-FFF2-40B4-BE49-F238E27FC236}">
                <a16:creationId xmlns:a16="http://schemas.microsoft.com/office/drawing/2014/main" id="{AC912FBE-7172-4955-9B83-847F37301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708" y="264493"/>
            <a:ext cx="10515600" cy="6026997"/>
          </a:xfrm>
          <a:prstGeom prst="rect">
            <a:avLst/>
          </a:prstGeom>
        </p:spPr>
      </p:pic>
      <p:sp>
        <p:nvSpPr>
          <p:cNvPr id="3" name="TextBox 2">
            <a:extLst>
              <a:ext uri="{FF2B5EF4-FFF2-40B4-BE49-F238E27FC236}">
                <a16:creationId xmlns:a16="http://schemas.microsoft.com/office/drawing/2014/main" id="{309EDADB-3A02-459C-A896-91819C181530}"/>
              </a:ext>
            </a:extLst>
          </p:cNvPr>
          <p:cNvSpPr txBox="1"/>
          <p:nvPr/>
        </p:nvSpPr>
        <p:spPr>
          <a:xfrm>
            <a:off x="813708" y="6359465"/>
            <a:ext cx="11507056" cy="369332"/>
          </a:xfrm>
          <a:prstGeom prst="rect">
            <a:avLst/>
          </a:prstGeom>
          <a:noFill/>
        </p:spPr>
        <p:txBody>
          <a:bodyPr wrap="square" rtlCol="0">
            <a:spAutoFit/>
          </a:bodyPr>
          <a:lstStyle/>
          <a:p>
            <a:r>
              <a:rPr lang="en-US" dirty="0">
                <a:hlinkClick r:id="rId4"/>
              </a:rPr>
              <a:t>https://www.ajicjournal.org/article/S0196-6553(16)30531-4/pdf</a:t>
            </a:r>
            <a:endParaRPr lang="en-US" dirty="0"/>
          </a:p>
        </p:txBody>
      </p:sp>
    </p:spTree>
    <p:extLst>
      <p:ext uri="{BB962C8B-B14F-4D97-AF65-F5344CB8AC3E}">
        <p14:creationId xmlns:p14="http://schemas.microsoft.com/office/powerpoint/2010/main" val="348030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DBB8A1E5-E78B-45D0-AD58-F84DA9E0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Content Placeholder 4">
            <a:extLst>
              <a:ext uri="{FF2B5EF4-FFF2-40B4-BE49-F238E27FC236}">
                <a16:creationId xmlns:a16="http://schemas.microsoft.com/office/drawing/2014/main" id="{BE710246-F1AD-4A2C-8D59-BC30358DF2B3}"/>
              </a:ext>
            </a:extLst>
          </p:cNvPr>
          <p:cNvPicPr>
            <a:picLocks noChangeAspect="1"/>
          </p:cNvPicPr>
          <p:nvPr/>
        </p:nvPicPr>
        <p:blipFill rotWithShape="1">
          <a:blip r:embed="rId3">
            <a:extLst>
              <a:ext uri="{28A0092B-C50C-407E-A947-70E740481C1C}">
                <a14:useLocalDpi xmlns:a14="http://schemas.microsoft.com/office/drawing/2010/main" val="0"/>
              </a:ext>
            </a:extLst>
          </a:blip>
          <a:srcRect t="2430" r="754" b="43025"/>
          <a:stretch/>
        </p:blipFill>
        <p:spPr>
          <a:xfrm>
            <a:off x="267439" y="876693"/>
            <a:ext cx="11657121" cy="4495408"/>
          </a:xfrm>
          <a:prstGeom prst="rect">
            <a:avLst/>
          </a:prstGeom>
        </p:spPr>
      </p:pic>
      <p:sp>
        <p:nvSpPr>
          <p:cNvPr id="3" name="TextBox 2">
            <a:extLst>
              <a:ext uri="{FF2B5EF4-FFF2-40B4-BE49-F238E27FC236}">
                <a16:creationId xmlns:a16="http://schemas.microsoft.com/office/drawing/2014/main" id="{D6DA340F-FAE3-4B2E-9A7F-68A72822BC18}"/>
              </a:ext>
            </a:extLst>
          </p:cNvPr>
          <p:cNvSpPr txBox="1"/>
          <p:nvPr/>
        </p:nvSpPr>
        <p:spPr>
          <a:xfrm>
            <a:off x="3214541" y="5503523"/>
            <a:ext cx="5143267" cy="369332"/>
          </a:xfrm>
          <a:prstGeom prst="rect">
            <a:avLst/>
          </a:prstGeom>
          <a:noFill/>
        </p:spPr>
        <p:txBody>
          <a:bodyPr wrap="none" rtlCol="0">
            <a:spAutoFit/>
          </a:bodyPr>
          <a:lstStyle/>
          <a:p>
            <a:r>
              <a:rPr lang="en-US" dirty="0">
                <a:hlinkClick r:id="rId4"/>
              </a:rPr>
              <a:t>https://avatorl.org/covid-19/?page=ClinicalData1099</a:t>
            </a:r>
            <a:endParaRPr lang="en-US" dirty="0"/>
          </a:p>
        </p:txBody>
      </p:sp>
    </p:spTree>
    <p:extLst>
      <p:ext uri="{BB962C8B-B14F-4D97-AF65-F5344CB8AC3E}">
        <p14:creationId xmlns:p14="http://schemas.microsoft.com/office/powerpoint/2010/main" val="3985127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1226</TotalTime>
  <Words>515</Words>
  <Application>Microsoft Office PowerPoint</Application>
  <PresentationFormat>Widescreen</PresentationFormat>
  <Paragraphs>71</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Cairo</vt:lpstr>
      <vt:lpstr>Calibri</vt:lpstr>
      <vt:lpstr>Calibri Light</vt:lpstr>
      <vt:lpstr>Source Sans Pro Light</vt:lpstr>
      <vt:lpstr>Symbol</vt:lpstr>
      <vt:lpstr>Times New Roman</vt:lpstr>
      <vt:lpstr>Office Theme</vt:lpstr>
      <vt:lpstr>Medical Diagnosis System  (Covid-19(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Diagnosis System  (Covid-19(</dc:title>
  <dc:creator>ahmed Fci Benha</dc:creator>
  <cp:lastModifiedBy>ahmed17056@fci.bu.edu.eg</cp:lastModifiedBy>
  <cp:revision>116</cp:revision>
  <dcterms:created xsi:type="dcterms:W3CDTF">2021-07-07T03:18:02Z</dcterms:created>
  <dcterms:modified xsi:type="dcterms:W3CDTF">2022-02-18T18:26:50Z</dcterms:modified>
</cp:coreProperties>
</file>